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 id="2147483649" r:id="rId2"/>
    <p:sldMasterId id="2147483652" r:id="rId3"/>
  </p:sldMasterIdLst>
  <p:notesMasterIdLst>
    <p:notesMasterId r:id="rId34"/>
  </p:notesMasterIdLst>
  <p:sldIdLst>
    <p:sldId id="260" r:id="rId4"/>
    <p:sldId id="305" r:id="rId5"/>
    <p:sldId id="299" r:id="rId6"/>
    <p:sldId id="302" r:id="rId7"/>
    <p:sldId id="306" r:id="rId8"/>
    <p:sldId id="307" r:id="rId9"/>
    <p:sldId id="308" r:id="rId10"/>
    <p:sldId id="329" r:id="rId11"/>
    <p:sldId id="337" r:id="rId12"/>
    <p:sldId id="330" r:id="rId13"/>
    <p:sldId id="331" r:id="rId14"/>
    <p:sldId id="310" r:id="rId15"/>
    <p:sldId id="290" r:id="rId16"/>
    <p:sldId id="311" r:id="rId17"/>
    <p:sldId id="315" r:id="rId18"/>
    <p:sldId id="316" r:id="rId19"/>
    <p:sldId id="332" r:id="rId20"/>
    <p:sldId id="338" r:id="rId21"/>
    <p:sldId id="319" r:id="rId22"/>
    <p:sldId id="321" r:id="rId23"/>
    <p:sldId id="322" r:id="rId24"/>
    <p:sldId id="325" r:id="rId25"/>
    <p:sldId id="327" r:id="rId26"/>
    <p:sldId id="333" r:id="rId27"/>
    <p:sldId id="314" r:id="rId28"/>
    <p:sldId id="334" r:id="rId29"/>
    <p:sldId id="335" r:id="rId30"/>
    <p:sldId id="336" r:id="rId31"/>
    <p:sldId id="339" r:id="rId32"/>
    <p:sldId id="28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94" autoAdjust="0"/>
    <p:restoredTop sz="78008" autoAdjust="0"/>
  </p:normalViewPr>
  <p:slideViewPr>
    <p:cSldViewPr>
      <p:cViewPr>
        <p:scale>
          <a:sx n="90" d="100"/>
          <a:sy n="90" d="100"/>
        </p:scale>
        <p:origin x="-336" y="-78"/>
      </p:cViewPr>
      <p:guideLst>
        <p:guide orient="horz" pos="2160"/>
        <p:guide orient="horz" pos="768"/>
        <p:guide pos="2880"/>
        <p:guide pos="3120"/>
        <p:guide pos="336"/>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778C4-A7B4-4D88-8E10-6A55F3FAB8BC}" type="datetimeFigureOut">
              <a:rPr lang="en-US" smtClean="0"/>
              <a:pPr/>
              <a:t>9/9/2008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D2408-596B-4746-A347-6AA91A9F3A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endParaRPr lang="en-US" dirty="0" smtClean="0"/>
          </a:p>
        </p:txBody>
      </p:sp>
      <p:sp>
        <p:nvSpPr>
          <p:cNvPr id="4" name="Slide Number Placeholder 3"/>
          <p:cNvSpPr>
            <a:spLocks noGrp="1"/>
          </p:cNvSpPr>
          <p:nvPr>
            <p:ph type="sldNum" sz="quarter" idx="10"/>
          </p:nvPr>
        </p:nvSpPr>
        <p:spPr/>
        <p:txBody>
          <a:bodyPr/>
          <a:lstStyle/>
          <a:p>
            <a:fld id="{F5B27889-061A-43E4-A659-5E17180212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5B27889-061A-43E4-A659-5E171802127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C5A0C43C-B1AC-4A93-86F6-6CB29D6F603C}" type="datetime8">
              <a:rPr lang="en-US" sz="1200">
                <a:latin typeface="Calibri" pitchFamily="34" charset="0"/>
              </a:rPr>
              <a:pPr algn="r"/>
              <a:t>9/9/2008 2:33 PM</a:t>
            </a:fld>
            <a:endParaRPr lang="en-US" sz="1200">
              <a:latin typeface="Calibri" pitchFamily="34" charset="0"/>
            </a:endParaRPr>
          </a:p>
        </p:txBody>
      </p:sp>
      <p:sp>
        <p:nvSpPr>
          <p:cNvPr id="59394"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a:rPr>
              <a:t>© 2005 Microsoft Corporation. All rights reserved.</a:t>
            </a:r>
          </a:p>
          <a:p>
            <a:pPr eaLnBrk="0" hangingPunct="0"/>
            <a:r>
              <a:rPr lang="en-US" sz="500">
                <a:latin typeface="Segoe"/>
              </a:rPr>
              <a:t>This presentation is for informational purposes only. Microsoft makes no warranties, express or implied, in this summary.</a:t>
            </a:r>
          </a:p>
        </p:txBody>
      </p:sp>
      <p:sp>
        <p:nvSpPr>
          <p:cNvPr id="59395"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CE574393-C283-42A7-9A43-151A09CC68CB}" type="slidenum">
              <a:rPr lang="en-US" sz="1200">
                <a:latin typeface="Calibri" pitchFamily="34" charset="0"/>
              </a:rPr>
              <a:pPr algn="r"/>
              <a:t>14</a:t>
            </a:fld>
            <a:endParaRPr lang="en-US" sz="1200">
              <a:latin typeface="Calibri" pitchFamily="34" charset="0"/>
            </a:endParaRPr>
          </a:p>
        </p:txBody>
      </p:sp>
      <p:sp>
        <p:nvSpPr>
          <p:cNvPr id="593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9485C3F8-FDA9-4578-B2E3-5890A71F18F4}" type="datetime8">
              <a:rPr lang="en-US" sz="1200">
                <a:latin typeface="Calibri" pitchFamily="34" charset="0"/>
              </a:rPr>
              <a:pPr algn="r"/>
              <a:t>9/9/2008 3:30 PM</a:t>
            </a:fld>
            <a:endParaRPr lang="en-US" sz="1200">
              <a:latin typeface="Calibri" pitchFamily="34" charset="0"/>
            </a:endParaRPr>
          </a:p>
        </p:txBody>
      </p:sp>
      <p:sp>
        <p:nvSpPr>
          <p:cNvPr id="74754"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a:rPr>
              <a:t>© 2005 Microsoft Corporation. All rights reserved.</a:t>
            </a:r>
          </a:p>
          <a:p>
            <a:pPr eaLnBrk="0" hangingPunct="0"/>
            <a:r>
              <a:rPr lang="en-US" sz="500">
                <a:latin typeface="Segoe"/>
              </a:rPr>
              <a:t>This presentation is for informational purposes only. Microsoft makes no warranties, express or implied, in this summary.</a:t>
            </a:r>
          </a:p>
        </p:txBody>
      </p:sp>
      <p:sp>
        <p:nvSpPr>
          <p:cNvPr id="74755"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93A9EE9-5FF3-405B-ABCD-3B8B12312298}" type="slidenum">
              <a:rPr lang="en-US" sz="1200">
                <a:latin typeface="Calibri" pitchFamily="34" charset="0"/>
              </a:rPr>
              <a:pPr algn="r"/>
              <a:t>25</a:t>
            </a:fld>
            <a:endParaRPr lang="en-US" sz="1200">
              <a:latin typeface="Calibri" pitchFamily="34" charset="0"/>
            </a:endParaRPr>
          </a:p>
        </p:txBody>
      </p:sp>
      <p:sp>
        <p:nvSpPr>
          <p:cNvPr id="747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Imagine Cup is the worlds largest</a:t>
            </a:r>
            <a:r>
              <a:rPr lang="en-GB" baseline="0" dirty="0" smtClean="0"/>
              <a:t> student technology competition open to anyone in full time education aged over 16.</a:t>
            </a:r>
          </a:p>
          <a:p>
            <a:endParaRPr lang="en-GB" baseline="0" dirty="0" smtClean="0"/>
          </a:p>
          <a:p>
            <a:r>
              <a:rPr lang="en-GB" baseline="0" dirty="0" smtClean="0"/>
              <a:t>This year the theme is the UN millennium development goals (entries will address at least one):</a:t>
            </a:r>
          </a:p>
          <a:p>
            <a:r>
              <a:rPr lang="en-GB" baseline="0" dirty="0" smtClean="0"/>
              <a:t>End Poverty</a:t>
            </a:r>
          </a:p>
          <a:p>
            <a:r>
              <a:rPr lang="en-GB" baseline="0" dirty="0" smtClean="0"/>
              <a:t>and Hunger Universal Education Gender</a:t>
            </a:r>
          </a:p>
          <a:p>
            <a:r>
              <a:rPr lang="en-GB" baseline="0" dirty="0" smtClean="0"/>
              <a:t>Equality Child</a:t>
            </a:r>
          </a:p>
          <a:p>
            <a:r>
              <a:rPr lang="en-GB" baseline="0" dirty="0" smtClean="0"/>
              <a:t>Health Maternal</a:t>
            </a:r>
          </a:p>
          <a:p>
            <a:r>
              <a:rPr lang="en-GB" baseline="0" dirty="0" smtClean="0"/>
              <a:t>Health Combat</a:t>
            </a:r>
          </a:p>
          <a:p>
            <a:r>
              <a:rPr lang="en-GB" baseline="0" dirty="0" smtClean="0"/>
              <a:t>HIV/AIDS Environmental Sustainability Global Partnership </a:t>
            </a:r>
          </a:p>
          <a:p>
            <a:r>
              <a:rPr lang="en-GB" baseline="0" dirty="0" smtClean="0"/>
              <a:t>(http://www.un.org/millenniumgoals/)</a:t>
            </a:r>
          </a:p>
          <a:p>
            <a:endParaRPr lang="en-GB" baseline="0" dirty="0" smtClean="0"/>
          </a:p>
          <a:p>
            <a:r>
              <a:rPr lang="en-GB" baseline="0" dirty="0" smtClean="0"/>
              <a:t>Great opportunity to get something great on your CV whilst improving your skills and having a great time.</a:t>
            </a:r>
          </a:p>
          <a:p>
            <a:endParaRPr lang="en-GB" baseline="0" dirty="0" smtClean="0"/>
          </a:p>
          <a:p>
            <a:r>
              <a:rPr lang="en-GB" baseline="0" dirty="0" smtClean="0"/>
              <a:t>Hosted in Egypt this year there are 9 competitions...</a:t>
            </a:r>
            <a:endParaRPr lang="en-GB" dirty="0" smtClean="0"/>
          </a:p>
        </p:txBody>
      </p:sp>
      <p:sp>
        <p:nvSpPr>
          <p:cNvPr id="4" name="Slide Number Placeholder 3"/>
          <p:cNvSpPr>
            <a:spLocks noGrp="1"/>
          </p:cNvSpPr>
          <p:nvPr>
            <p:ph type="sldNum" sz="quarter" idx="10"/>
          </p:nvPr>
        </p:nvSpPr>
        <p:spPr/>
        <p:txBody>
          <a:bodyPr/>
          <a:lstStyle/>
          <a:p>
            <a:fld id="{F8B43D91-DEA1-47A0-874A-6F4D696ACF21}" type="slidenum">
              <a:rPr lang="en-GB" smtClean="0"/>
              <a:pPr/>
              <a:t>26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smtClean="0"/>
              <a:t>Software Design </a:t>
            </a:r>
          </a:p>
          <a:p>
            <a:r>
              <a:rPr lang="en-GB" dirty="0" smtClean="0"/>
              <a:t>We are asking students to create real world software and services applications that use Microsoft tools and technology.  It's not just about the PC anymore - students need to think about taking advantage of mobile devices as well.  Think big!  The judging requires students to use their creativity and drive if they want to compete on the world stage.  This is where legends are born and lives are changed - where an application starts as an idea and ends up being used all over the world.   </a:t>
            </a:r>
          </a:p>
          <a:p>
            <a:r>
              <a:rPr lang="en-GB" dirty="0" smtClean="0"/>
              <a:t> </a:t>
            </a:r>
          </a:p>
          <a:p>
            <a:r>
              <a:rPr lang="en-GB" dirty="0" smtClean="0"/>
              <a:t>Embedded Development  </a:t>
            </a:r>
          </a:p>
          <a:p>
            <a:r>
              <a:rPr lang="en-GB" dirty="0" smtClean="0"/>
              <a:t>The object of the Embedded Development Invitational is to unleash students' creativity in an effort to change the world into a better place. They will develop their own embedded device whose function it is to better us all.  The Embedded Development Invitational challenges students to go beyond the PC desktop and work in both hardware and software to build an embedded solution using Windows Embedded CE 6.0 R2 and the provided embedded platform. </a:t>
            </a:r>
          </a:p>
          <a:p>
            <a:r>
              <a:rPr lang="en-GB" dirty="0" smtClean="0"/>
              <a:t> </a:t>
            </a:r>
          </a:p>
          <a:p>
            <a:r>
              <a:rPr lang="en-GB" dirty="0" smtClean="0"/>
              <a:t>Game Development </a:t>
            </a:r>
          </a:p>
          <a:p>
            <a:r>
              <a:rPr lang="en-GB" dirty="0" smtClean="0"/>
              <a:t>The object of the Game Development Invitational is to create a new game that uses both Microsoft's XNA Game Studio 3.0 and Visual Studio. Competitors' games should illustrate the Imagine Cup theme "Imagine a world where technology helps solve the toughest problems facing us today." This is a chance for students who've always enjoyed playing games to create their own game and at the same time help change the global community. The Game Development Invitational is a great opportunity for learning and advancement towards an important step in their budding careers either as a game developer or as an entrepreneur in the game business. This is the students' opportunity to build a full game from scratch!</a:t>
            </a:r>
          </a:p>
          <a:p>
            <a:r>
              <a:rPr lang="en-GB" dirty="0" smtClean="0"/>
              <a:t> </a:t>
            </a:r>
          </a:p>
          <a:p>
            <a:r>
              <a:rPr lang="en-GB" dirty="0" smtClean="0"/>
              <a:t>Robotics and Algorithm </a:t>
            </a:r>
          </a:p>
          <a:p>
            <a:r>
              <a:rPr lang="en-GB" dirty="0" smtClean="0"/>
              <a:t>Robots need more than gears and wires - they require highly sophisticated algorithms to interpret and interact with the world around them. This competition is a mathematical obstacle course where students must navigate a series of brain teasers, code challenges and algorithmic puzzles to demonstrate their ability to understand the potential of robots in our world.  This exciting event takes place in a virtual world as students progress through increasingly difficult rounds.</a:t>
            </a:r>
          </a:p>
          <a:p>
            <a:r>
              <a:rPr lang="en-GB" dirty="0" smtClean="0"/>
              <a:t> </a:t>
            </a:r>
          </a:p>
          <a:p>
            <a:r>
              <a:rPr lang="en-GB" dirty="0" smtClean="0"/>
              <a:t>IT Challenge </a:t>
            </a:r>
          </a:p>
          <a:p>
            <a:r>
              <a:rPr lang="en-GB" dirty="0" smtClean="0"/>
              <a:t>Students are challenged to develop, deploy, and maintain IT systems that are elegant, functional, robust and secure.  This demanding competition requires students to demonstrate their knowledge and skills in the science of networks, databases, and servers. They also need to show their analytical abilities and make tough decisions in IT environments.</a:t>
            </a:r>
          </a:p>
          <a:p>
            <a:r>
              <a:rPr lang="en-GB" dirty="0" smtClean="0"/>
              <a:t> </a:t>
            </a:r>
          </a:p>
          <a:p>
            <a:r>
              <a:rPr lang="en-GB" dirty="0" err="1" smtClean="0"/>
              <a:t>MashUp</a:t>
            </a:r>
            <a:r>
              <a:rPr lang="en-GB" dirty="0" smtClean="0"/>
              <a:t> </a:t>
            </a:r>
          </a:p>
          <a:p>
            <a:r>
              <a:rPr lang="en-GB" dirty="0" smtClean="0"/>
              <a:t>The object of the </a:t>
            </a:r>
            <a:r>
              <a:rPr lang="en-GB" dirty="0" err="1" smtClean="0"/>
              <a:t>MashUp</a:t>
            </a:r>
            <a:r>
              <a:rPr lang="en-GB" dirty="0" smtClean="0"/>
              <a:t> competition is to create a new and useful Web 2.0 application that is connected to the Imagine Cup theme "Imagine a world where technology helps solve the toughest problems facing us today." Students will use Microsoft </a:t>
            </a:r>
            <a:r>
              <a:rPr lang="en-GB" dirty="0" err="1" smtClean="0"/>
              <a:t>PopFly</a:t>
            </a:r>
            <a:r>
              <a:rPr lang="en-GB" dirty="0" smtClean="0"/>
              <a:t> to leverage current third party data and services available on the internet to create a new and unique tool that is effectively consumed by other internet users as their Imagine Cup entry. </a:t>
            </a:r>
          </a:p>
          <a:p>
            <a:r>
              <a:rPr lang="en-GB" dirty="0" smtClean="0"/>
              <a:t> </a:t>
            </a:r>
          </a:p>
          <a:p>
            <a:r>
              <a:rPr lang="en-GB" dirty="0" smtClean="0"/>
              <a:t>Photography </a:t>
            </a:r>
          </a:p>
          <a:p>
            <a:r>
              <a:rPr lang="en-GB" dirty="0" smtClean="0"/>
              <a:t>Great photographers know a single image can change the world.  In this competition, students communicate a story that explores a critical issue through a photo essay of inspiring still images. The photos must grab the audience and illustrate the students' personal insight into these global issues.</a:t>
            </a:r>
          </a:p>
          <a:p>
            <a:r>
              <a:rPr lang="en-GB" dirty="0" smtClean="0"/>
              <a:t>  </a:t>
            </a:r>
          </a:p>
          <a:p>
            <a:r>
              <a:rPr lang="en-GB" dirty="0" smtClean="0"/>
              <a:t>Short Film </a:t>
            </a:r>
          </a:p>
          <a:p>
            <a:r>
              <a:rPr lang="en-GB" dirty="0" smtClean="0"/>
              <a:t>We all love to go to the movies but some of us love to make movies! Filmmaking is a technical craft combined with the art of storytelling using moving images. A short film has the difficulty of conveying a message in a brief period of time while also being visually stimulating.  In this competition, students will be challenged to create an original short film and also demonstrate excellence in filmmaking at all levels from concept art to polished editing.  </a:t>
            </a:r>
          </a:p>
          <a:p>
            <a:r>
              <a:rPr lang="en-GB" dirty="0" smtClean="0"/>
              <a:t>  </a:t>
            </a:r>
          </a:p>
          <a:p>
            <a:r>
              <a:rPr lang="en-GB" dirty="0" smtClean="0"/>
              <a:t>Design</a:t>
            </a:r>
          </a:p>
          <a:p>
            <a:r>
              <a:rPr lang="en-GB" dirty="0" smtClean="0"/>
              <a:t>The object of the Design Invitational is to create a solution of an innovative design for easier machines and human interactions by inspiring students to use the power of technology as means to manifest their creativeness.  The new, innovative design must bring a real benefit and address the challenges of the 2009 Imagine Cup Theme. </a:t>
            </a:r>
          </a:p>
          <a:p>
            <a:endParaRPr lang="en-GB" dirty="0" smtClean="0"/>
          </a:p>
          <a:p>
            <a:r>
              <a:rPr lang="en-GB" dirty="0" smtClean="0"/>
              <a:t>(http://imaginecup.com/Competition/Overview.aspx)</a:t>
            </a:r>
            <a:endParaRPr lang="en-GB" dirty="0"/>
          </a:p>
        </p:txBody>
      </p:sp>
      <p:sp>
        <p:nvSpPr>
          <p:cNvPr id="4" name="Slide Number Placeholder 3"/>
          <p:cNvSpPr>
            <a:spLocks noGrp="1"/>
          </p:cNvSpPr>
          <p:nvPr>
            <p:ph type="sldNum" sz="quarter" idx="10"/>
          </p:nvPr>
        </p:nvSpPr>
        <p:spPr/>
        <p:txBody>
          <a:bodyPr/>
          <a:lstStyle/>
          <a:p>
            <a:fld id="{D647EC67-D8C8-4211-B74A-91A7BEC5FB38}" type="slidenum">
              <a:rPr lang="en-GB" smtClean="0"/>
              <a:pPr/>
              <a:t>27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Open to all university students.</a:t>
            </a:r>
          </a:p>
          <a:p>
            <a:endParaRPr lang="en-GB" dirty="0" smtClean="0"/>
          </a:p>
          <a:p>
            <a:r>
              <a:rPr lang="en-GB" dirty="0" smtClean="0"/>
              <a:t>Verify using Athens or NUS extra/ISIC cards</a:t>
            </a:r>
          </a:p>
          <a:p>
            <a:endParaRPr lang="en-GB" dirty="0" smtClean="0"/>
          </a:p>
          <a:p>
            <a:r>
              <a:rPr lang="en-GB" dirty="0" smtClean="0"/>
              <a:t>Includes VS/Expression/Server 2003</a:t>
            </a:r>
            <a:r>
              <a:rPr lang="en-GB" baseline="0" dirty="0" smtClean="0"/>
              <a:t> + Everything you need for XNA including a free creators </a:t>
            </a:r>
            <a:r>
              <a:rPr lang="en-GB" baseline="0" smtClean="0"/>
              <a:t>club membership.</a:t>
            </a:r>
            <a:endParaRPr lang="en-GB" dirty="0" smtClean="0"/>
          </a:p>
        </p:txBody>
      </p:sp>
      <p:sp>
        <p:nvSpPr>
          <p:cNvPr id="4" name="Slide Number Placeholder 3"/>
          <p:cNvSpPr>
            <a:spLocks noGrp="1"/>
          </p:cNvSpPr>
          <p:nvPr>
            <p:ph type="sldNum" sz="quarter" idx="10"/>
          </p:nvPr>
        </p:nvSpPr>
        <p:spPr/>
        <p:txBody>
          <a:bodyPr/>
          <a:lstStyle/>
          <a:p>
            <a:fld id="{D647EC67-D8C8-4211-B74A-91A7BEC5FB38}" type="slidenum">
              <a:rPr lang="en-GB" smtClean="0"/>
              <a:pPr/>
              <a:t>28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FD25D-E250-4966-A886-CDDCA7DAC647}" type="slidenum">
              <a:rPr lang="en-US"/>
              <a:pPr/>
              <a:t>30</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26D2408-596B-4746-A347-6AA91A9F3A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6D2408-596B-4746-A347-6AA91A9F3A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RPG= Role Playing Games  most RPG’s have a number of characters</a:t>
            </a:r>
            <a:r>
              <a:rPr lang="en-US" baseline="0" dirty="0" smtClean="0"/>
              <a:t> to choose from all with different attributes</a:t>
            </a:r>
            <a:endParaRPr lang="en-US" dirty="0"/>
          </a:p>
        </p:txBody>
      </p:sp>
      <p:sp>
        <p:nvSpPr>
          <p:cNvPr id="4" name="Slide Number Placeholder 3"/>
          <p:cNvSpPr>
            <a:spLocks noGrp="1"/>
          </p:cNvSpPr>
          <p:nvPr>
            <p:ph type="sldNum" sz="quarter" idx="10"/>
          </p:nvPr>
        </p:nvSpPr>
        <p:spPr/>
        <p:txBody>
          <a:bodyPr/>
          <a:lstStyle/>
          <a:p>
            <a:fld id="{5DA7734C-3626-47B7-AB04-33212ACF42A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RPG= Role Playing Games  most RPG’s have a number of characters</a:t>
            </a:r>
            <a:r>
              <a:rPr lang="en-US" baseline="0" dirty="0" smtClean="0"/>
              <a:t> to choose from all with different attributes</a:t>
            </a:r>
            <a:endParaRPr lang="en-US" dirty="0"/>
          </a:p>
        </p:txBody>
      </p:sp>
      <p:sp>
        <p:nvSpPr>
          <p:cNvPr id="4" name="Slide Number Placeholder 3"/>
          <p:cNvSpPr>
            <a:spLocks noGrp="1"/>
          </p:cNvSpPr>
          <p:nvPr>
            <p:ph type="sldNum" sz="quarter" idx="10"/>
          </p:nvPr>
        </p:nvSpPr>
        <p:spPr/>
        <p:txBody>
          <a:bodyPr/>
          <a:lstStyle/>
          <a:p>
            <a:fld id="{5DA7734C-3626-47B7-AB04-33212ACF42A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3"/>
          <a:srcRect l="8420" r="8247"/>
          <a:stretch>
            <a:fillRect/>
          </a:stretch>
        </p:blipFill>
        <p:spPr bwMode="auto">
          <a:xfrm>
            <a:off x="0" y="0"/>
            <a:ext cx="9144000" cy="6858000"/>
          </a:xfrm>
          <a:prstGeom prst="rect">
            <a:avLst/>
          </a:prstGeom>
          <a:noFill/>
          <a:ln w="9525">
            <a:noFill/>
            <a:miter lim="800000"/>
            <a:headEnd/>
            <a:tailEnd/>
          </a:ln>
          <a:effectLst/>
        </p:spPr>
      </p:pic>
      <p:sp>
        <p:nvSpPr>
          <p:cNvPr id="6146" name="Rectangle 2"/>
          <p:cNvSpPr>
            <a:spLocks noGrp="1" noChangeArrowheads="1"/>
          </p:cNvSpPr>
          <p:nvPr>
            <p:ph type="ctrTitle"/>
          </p:nvPr>
        </p:nvSpPr>
        <p:spPr>
          <a:xfrm>
            <a:off x="4495800" y="914400"/>
            <a:ext cx="4648200" cy="1470025"/>
          </a:xfrm>
        </p:spPr>
        <p:txBody>
          <a:bodyPr/>
          <a:lstStyle>
            <a:lvl1pPr>
              <a:defRPr/>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4495800" y="2289175"/>
            <a:ext cx="4648200" cy="1752600"/>
          </a:xfrm>
        </p:spPr>
        <p:txBody>
          <a:bodyPr/>
          <a:lstStyle>
            <a:lvl1pPr marL="0" indent="0">
              <a:buFontTx/>
              <a:buNone/>
              <a:defRPr/>
            </a:lvl1pPr>
          </a:lstStyle>
          <a:p>
            <a:r>
              <a:rPr lang="en-US" smtClean="0"/>
              <a:t>Click to edit Master subtitle style</a:t>
            </a:r>
            <a:endParaRPr lang="en-US"/>
          </a:p>
        </p:txBody>
      </p:sp>
      <p:sp>
        <p:nvSpPr>
          <p:cNvPr id="6148" name="Rectangle 4"/>
          <p:cNvSpPr>
            <a:spLocks noGrp="1" noChangeArrowheads="1"/>
          </p:cNvSpPr>
          <p:nvPr>
            <p:ph type="dt" sz="half" idx="2"/>
          </p:nvPr>
        </p:nvSpPr>
        <p:spPr>
          <a:xfrm>
            <a:off x="3352800" y="6400800"/>
            <a:ext cx="2133600" cy="476250"/>
          </a:xfrm>
        </p:spPr>
        <p:txBody>
          <a:bodyPr/>
          <a:lstStyle>
            <a:lvl1pPr>
              <a:defRPr/>
            </a:lvl1pPr>
          </a:lstStyle>
          <a:p>
            <a:endParaRPr lang="en-US"/>
          </a:p>
        </p:txBody>
      </p:sp>
      <p:sp>
        <p:nvSpPr>
          <p:cNvPr id="6149" name="Rectangle 5"/>
          <p:cNvSpPr>
            <a:spLocks noGrp="1" noChangeArrowheads="1"/>
          </p:cNvSpPr>
          <p:nvPr>
            <p:ph type="ftr" sz="quarter" idx="3"/>
          </p:nvPr>
        </p:nvSpPr>
        <p:spPr>
          <a:xfrm>
            <a:off x="4724400" y="6400800"/>
            <a:ext cx="2895600" cy="476250"/>
          </a:xfrm>
        </p:spPr>
        <p:txBody>
          <a:bodyPr/>
          <a:lstStyle>
            <a:lvl1pPr>
              <a:defRPr/>
            </a:lvl1pPr>
          </a:lstStyle>
          <a:p>
            <a:endParaRPr lang="en-US"/>
          </a:p>
        </p:txBody>
      </p:sp>
      <p:sp>
        <p:nvSpPr>
          <p:cNvPr id="6150" name="Rectangle 6"/>
          <p:cNvSpPr>
            <a:spLocks noGrp="1" noChangeArrowheads="1"/>
          </p:cNvSpPr>
          <p:nvPr>
            <p:ph type="sldNum" sz="quarter" idx="4"/>
          </p:nvPr>
        </p:nvSpPr>
        <p:spPr>
          <a:xfrm>
            <a:off x="6705600" y="6400800"/>
            <a:ext cx="2133600" cy="476250"/>
          </a:xfrm>
        </p:spPr>
        <p:txBody>
          <a:bodyPr/>
          <a:lstStyle>
            <a:lvl1pPr>
              <a:defRPr/>
            </a:lvl1pPr>
          </a:lstStyle>
          <a:p>
            <a:fld id="{E11D2AE2-6156-4841-AA93-3CEA87C17212}" type="slidenum">
              <a:rPr lang="en-US"/>
              <a:pPr/>
              <a:t>‹#›</a:t>
            </a:fld>
            <a:endParaRPr lang="en-US"/>
          </a:p>
        </p:txBody>
      </p:sp>
      <p:pic>
        <p:nvPicPr>
          <p:cNvPr id="6152" name="Picture 8" descr="Microsoft_Logo_Black"/>
          <p:cNvPicPr>
            <a:picLocks noChangeAspect="1" noChangeArrowheads="1"/>
          </p:cNvPicPr>
          <p:nvPr/>
        </p:nvPicPr>
        <p:blipFill>
          <a:blip r:embed="rId4" cstate="print"/>
          <a:srcRect/>
          <a:stretch>
            <a:fillRect/>
          </a:stretch>
        </p:blipFill>
        <p:spPr bwMode="auto">
          <a:xfrm>
            <a:off x="7543800" y="0"/>
            <a:ext cx="1600200" cy="776288"/>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0F99B6-456C-4FA6-A0A4-38E60949CDA3}"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A4FC16-202A-4E3A-B153-9D27A0980366}"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327AFA-8072-49EE-8900-3B499D3DD20A}"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B8A120-88D1-4C1F-88F2-AB2EF522845D}"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87C7E-FBDE-421A-99FF-2BC3D18D6197}"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84238"/>
            <a:ext cx="4038600" cy="536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84238"/>
            <a:ext cx="4038600" cy="536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D95000-DA1D-458D-A856-C16F2669498D}" type="slidenum">
              <a:rPr lang="en-US"/>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463EDB-701B-41E7-AE35-7D1979C6AF25}"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A198C2-4FFD-466A-9816-BAFA24DC70D2}"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9F420D-6904-40B1-A593-74693F1F99AC}"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672964-30FD-4140-B43C-66648A97F034}"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1937C3-A4B6-4525-950A-78A387D80905}"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7332E5-25B8-41B8-B4AA-A9885D112A16}"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4B27C2-C225-4186-9D03-266A53975559}"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953C94-5284-486C-9294-A5BFD8D6E229}"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D228C9-1CDD-45F0-90EA-F5CB188985F8}"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D10A25-056A-4BFA-A1B4-B764AFF7D446}"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ECD47D-60D8-4BDD-AD3C-28BFDC25892A}"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3352800"/>
            <a:ext cx="2971800" cy="106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3352800"/>
            <a:ext cx="2971800" cy="106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AE4E24-7A7D-422C-A724-7B975456192C}" type="slidenum">
              <a:rPr lang="en-US"/>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537A25-D96C-4DB9-8B0F-C2E4F8B449F3}" type="slidenum">
              <a:rPr lang="en-US"/>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8CAEBC2-56A4-498C-A4A8-191D81CBFB28}" type="slidenum">
              <a:rPr lang="en-US"/>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4C140FA-638E-47C3-ACC7-F692BD0C74D2}"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940627-479C-4D60-B646-DB3C9459674A}"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A73E49-E77B-44CB-BB02-AA3160D812F9}" type="slidenum">
              <a:rPr lang="en-US"/>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7F76A4-954E-4C11-A067-27A04FE09C26}" type="slidenum">
              <a:rPr lang="en-US"/>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B0B20B-07F2-4EA4-B9E4-6D5604CD566A}" type="slidenum">
              <a:rPr lang="en-US"/>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05700" y="2209800"/>
            <a:ext cx="1638300" cy="220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2209800"/>
            <a:ext cx="4762500" cy="220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947200-736E-4AC8-9B03-8A483ED6A003}"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1611F2-121D-4338-9248-187B50DD13FA}"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0CF3F4-1FD0-4814-A2FD-EE1E75D74952}"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37DEBBE-3957-4A5F-A494-070A0BE8F21C}"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03B341D-B196-4BF6-8669-5D36F61C4BA3}"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F9526F-8D80-425F-9D76-F5A7DDBCBA61}"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9810A4-6A44-47DB-8755-65B2686385C8}"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4"/>
          <a:srcRect l="8420" r="8247"/>
          <a:stretch>
            <a:fillRect/>
          </a:stretch>
        </p:blipFill>
        <p:spPr bwMode="auto">
          <a:xfrm>
            <a:off x="0" y="0"/>
            <a:ext cx="9144000" cy="6858000"/>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9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352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572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21E4EB-2164-4397-B29A-E5F4C0DA64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6200"/>
            <a:ext cx="8229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884238"/>
            <a:ext cx="8229600" cy="5364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2209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37338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41CAE9-2F51-4281-89E5-B7F8F9BDF5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590800" y="2209800"/>
            <a:ext cx="655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2590800" y="3352800"/>
            <a:ext cx="6096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CA5E807-1881-4837-8CF1-37E580D75F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mbc.edu/cwit/new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p:txBody>
          <a:bodyPr>
            <a:noAutofit/>
          </a:bodyPr>
          <a:lstStyle/>
          <a:p>
            <a:r>
              <a:rPr lang="en-US" b="1" dirty="0" smtClean="0">
                <a:solidFill>
                  <a:schemeClr val="accent2">
                    <a:lumMod val="75000"/>
                  </a:schemeClr>
                </a:solidFill>
              </a:rPr>
              <a:t>Technology in schools</a:t>
            </a:r>
            <a:r>
              <a:rPr lang="en-US" sz="3600" dirty="0" smtClean="0">
                <a:solidFill>
                  <a:schemeClr val="accent2">
                    <a:lumMod val="75000"/>
                  </a:schemeClr>
                </a:solidFill>
              </a:rPr>
              <a:t/>
            </a:r>
            <a:br>
              <a:rPr lang="en-US" sz="3600" dirty="0" smtClean="0">
                <a:solidFill>
                  <a:schemeClr val="accent2">
                    <a:lumMod val="75000"/>
                  </a:schemeClr>
                </a:solidFill>
              </a:rPr>
            </a:br>
            <a:r>
              <a:rPr lang="en-US" sz="1400" dirty="0" smtClean="0">
                <a:solidFill>
                  <a:schemeClr val="accent2">
                    <a:lumMod val="75000"/>
                  </a:schemeClr>
                </a:solidFill>
              </a:rPr>
              <a:t>Why do girls get turned off?</a:t>
            </a:r>
            <a:r>
              <a:rPr lang="en-US" sz="1600" dirty="0" smtClean="0">
                <a:solidFill>
                  <a:schemeClr val="accent2">
                    <a:lumMod val="75000"/>
                  </a:schemeClr>
                </a:solidFill>
              </a:rPr>
              <a:t/>
            </a:r>
            <a:br>
              <a:rPr lang="en-US" sz="1600" dirty="0" smtClean="0">
                <a:solidFill>
                  <a:schemeClr val="accent2">
                    <a:lumMod val="75000"/>
                  </a:schemeClr>
                </a:solidFill>
              </a:rPr>
            </a:br>
            <a:r>
              <a:rPr lang="en-US" sz="2400" dirty="0" smtClean="0">
                <a:solidFill>
                  <a:schemeClr val="accent2">
                    <a:lumMod val="75000"/>
                  </a:schemeClr>
                </a:solidFill>
                <a:latin typeface="MS Reference Sans Serif" pitchFamily="34" charset="0"/>
              </a:rPr>
              <a:t> </a:t>
            </a:r>
            <a:r>
              <a:rPr lang="en-US" sz="2400" dirty="0" smtClean="0">
                <a:solidFill>
                  <a:schemeClr val="tx2">
                    <a:lumMod val="75000"/>
                  </a:schemeClr>
                </a:solidFill>
                <a:latin typeface="MS Reference Sans Serif" pitchFamily="34" charset="0"/>
              </a:rPr>
              <a:t/>
            </a:r>
            <a:br>
              <a:rPr lang="en-US" sz="2400" dirty="0" smtClean="0">
                <a:solidFill>
                  <a:schemeClr val="tx2">
                    <a:lumMod val="75000"/>
                  </a:schemeClr>
                </a:solidFill>
                <a:latin typeface="MS Reference Sans Serif" pitchFamily="34" charset="0"/>
              </a:rPr>
            </a:br>
            <a:r>
              <a:rPr lang="en-US" sz="2400" dirty="0" smtClean="0">
                <a:solidFill>
                  <a:schemeClr val="tx2">
                    <a:lumMod val="75000"/>
                  </a:schemeClr>
                </a:solidFill>
                <a:latin typeface="MS Reference Sans Serif" pitchFamily="34" charset="0"/>
              </a:rPr>
              <a:t/>
            </a:r>
            <a:br>
              <a:rPr lang="en-US" sz="2400" dirty="0" smtClean="0">
                <a:solidFill>
                  <a:schemeClr val="tx2">
                    <a:lumMod val="75000"/>
                  </a:schemeClr>
                </a:solidFill>
                <a:latin typeface="MS Reference Sans Serif" pitchFamily="34" charset="0"/>
              </a:rPr>
            </a:br>
            <a:r>
              <a:rPr lang="en-US" b="1" dirty="0" smtClean="0">
                <a:solidFill>
                  <a:schemeClr val="accent2">
                    <a:lumMod val="75000"/>
                  </a:schemeClr>
                </a:solidFill>
                <a:latin typeface="MS Reference Sans Serif" pitchFamily="34" charset="0"/>
              </a:rPr>
              <a:t/>
            </a:r>
            <a:br>
              <a:rPr lang="en-US" b="1" dirty="0" smtClean="0">
                <a:solidFill>
                  <a:schemeClr val="accent2">
                    <a:lumMod val="75000"/>
                  </a:schemeClr>
                </a:solidFill>
                <a:latin typeface="MS Reference Sans Serif" pitchFamily="34" charset="0"/>
              </a:rPr>
            </a:br>
            <a:endParaRPr lang="en-US" b="1" i="1" dirty="0">
              <a:solidFill>
                <a:schemeClr val="accent2">
                  <a:lumMod val="75000"/>
                </a:schemeClr>
              </a:solidFill>
              <a:effectLst>
                <a:outerShdw blurRad="38100" dist="38100" dir="2700000" algn="tl">
                  <a:srgbClr val="000000">
                    <a:alpha val="43137"/>
                  </a:srgbClr>
                </a:outerShdw>
              </a:effectLst>
              <a:latin typeface="MS Reference Sans Serif" pitchFamily="34" charset="0"/>
            </a:endParaRPr>
          </a:p>
        </p:txBody>
      </p:sp>
      <p:sp>
        <p:nvSpPr>
          <p:cNvPr id="4" name="Subtitle 3"/>
          <p:cNvSpPr>
            <a:spLocks noGrp="1"/>
          </p:cNvSpPr>
          <p:nvPr>
            <p:ph type="subTitle" idx="1"/>
          </p:nvPr>
        </p:nvSpPr>
        <p:spPr>
          <a:xfrm>
            <a:off x="4495800" y="2289174"/>
            <a:ext cx="4648200" cy="2130425"/>
          </a:xfrm>
        </p:spPr>
        <p:txBody>
          <a:bodyPr>
            <a:noAutofit/>
          </a:bodyPr>
          <a:lstStyle/>
          <a:p>
            <a:pPr lvl="0"/>
            <a:endParaRPr lang="en-US" sz="1400" dirty="0" smtClean="0">
              <a:solidFill>
                <a:schemeClr val="accent2">
                  <a:lumMod val="75000"/>
                </a:schemeClr>
              </a:solidFill>
              <a:latin typeface="MS Reference Sans Serif" pitchFamily="34" charset="0"/>
            </a:endParaRPr>
          </a:p>
          <a:p>
            <a:pPr lvl="0" defTabSz="914327">
              <a:lnSpc>
                <a:spcPct val="90000"/>
              </a:lnSpc>
              <a:defRPr/>
            </a:pPr>
            <a:r>
              <a:rPr lang="en-US" sz="2000" dirty="0" smtClean="0">
                <a:solidFill>
                  <a:schemeClr val="accent2">
                    <a:lumMod val="75000"/>
                  </a:schemeClr>
                </a:solidFill>
                <a:ea typeface="+mj-ea"/>
                <a:cs typeface="+mj-cs"/>
              </a:rPr>
              <a:t>Eileen Brown</a:t>
            </a:r>
          </a:p>
          <a:p>
            <a:pPr lvl="0" defTabSz="914327">
              <a:lnSpc>
                <a:spcPct val="90000"/>
              </a:lnSpc>
              <a:defRPr/>
            </a:pPr>
            <a:r>
              <a:rPr lang="en-GB" sz="2000" dirty="0" smtClean="0">
                <a:solidFill>
                  <a:schemeClr val="accent2">
                    <a:lumMod val="75000"/>
                  </a:schemeClr>
                </a:solidFill>
                <a:ea typeface="+mj-ea"/>
                <a:cs typeface="+mj-cs"/>
              </a:rPr>
              <a:t>Manager, IT Pro Evangelist Team, </a:t>
            </a:r>
          </a:p>
          <a:p>
            <a:pPr lvl="0" defTabSz="914327">
              <a:lnSpc>
                <a:spcPct val="90000"/>
              </a:lnSpc>
              <a:defRPr/>
            </a:pPr>
            <a:r>
              <a:rPr lang="en-GB" sz="2000" dirty="0" smtClean="0">
                <a:solidFill>
                  <a:schemeClr val="accent2">
                    <a:lumMod val="75000"/>
                  </a:schemeClr>
                </a:solidFill>
                <a:ea typeface="+mj-ea"/>
                <a:cs typeface="+mj-cs"/>
              </a:rPr>
              <a:t>Developer &amp; Platform Group </a:t>
            </a:r>
          </a:p>
          <a:p>
            <a:pPr lvl="0" defTabSz="914327">
              <a:lnSpc>
                <a:spcPct val="90000"/>
              </a:lnSpc>
              <a:defRPr/>
            </a:pPr>
            <a:r>
              <a:rPr lang="en-GB" sz="2000" dirty="0" smtClean="0">
                <a:solidFill>
                  <a:schemeClr val="accent2">
                    <a:lumMod val="75000"/>
                  </a:schemeClr>
                </a:solidFill>
                <a:ea typeface="+mj-ea"/>
                <a:cs typeface="+mj-cs"/>
              </a:rPr>
              <a:t>Microsoft UK</a:t>
            </a:r>
          </a:p>
          <a:p>
            <a:pPr lvl="0" defTabSz="914327">
              <a:lnSpc>
                <a:spcPct val="90000"/>
              </a:lnSpc>
              <a:defRPr/>
            </a:pPr>
            <a:r>
              <a:rPr lang="en-GB" sz="1600" dirty="0" smtClean="0">
                <a:solidFill>
                  <a:schemeClr val="accent2">
                    <a:lumMod val="75000"/>
                  </a:schemeClr>
                </a:solidFill>
                <a:ea typeface="+mj-ea"/>
                <a:cs typeface="+mj-cs"/>
              </a:rPr>
              <a:t>http://blogs.technet.com/eileen_brown</a:t>
            </a:r>
            <a:endParaRPr lang="en-US" sz="1600" dirty="0" smtClean="0">
              <a:solidFill>
                <a:schemeClr val="accent2">
                  <a:lumMod val="75000"/>
                </a:schemeClr>
              </a:solidFill>
              <a:ea typeface="+mj-ea"/>
              <a:cs typeface="+mj-cs"/>
            </a:endParaRPr>
          </a:p>
          <a:p>
            <a:r>
              <a:rPr lang="en-US" sz="1400" dirty="0" smtClean="0">
                <a:solidFill>
                  <a:schemeClr val="accent2">
                    <a:lumMod val="75000"/>
                  </a:schemeClr>
                </a:solidFill>
              </a:rPr>
              <a:t> </a:t>
            </a:r>
            <a:endParaRPr lang="en-US" sz="1400" dirty="0">
              <a:solidFill>
                <a:schemeClr val="accent2">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r>
              <a:rPr lang="en-GB" b="1" dirty="0" smtClean="0">
                <a:solidFill>
                  <a:schemeClr val="accent2">
                    <a:lumMod val="75000"/>
                  </a:schemeClr>
                </a:solidFill>
                <a:latin typeface="+mn-lt"/>
              </a:rPr>
              <a:t>Evolution of PC Video Games </a:t>
            </a:r>
            <a:r>
              <a:rPr lang="en-US" b="1" dirty="0" smtClean="0">
                <a:solidFill>
                  <a:schemeClr val="accent2">
                    <a:lumMod val="75000"/>
                  </a:schemeClr>
                </a:solidFill>
                <a:latin typeface="+mn-lt"/>
              </a:rPr>
              <a:t>–</a:t>
            </a:r>
            <a:r>
              <a:rPr lang="en-GB" b="1" dirty="0" smtClean="0">
                <a:solidFill>
                  <a:schemeClr val="accent2">
                    <a:lumMod val="75000"/>
                  </a:schemeClr>
                </a:solidFill>
                <a:latin typeface="+mn-lt"/>
              </a:rPr>
              <a:t> </a:t>
            </a:r>
            <a:br>
              <a:rPr lang="en-GB" b="1" dirty="0" smtClean="0">
                <a:solidFill>
                  <a:schemeClr val="accent2">
                    <a:lumMod val="75000"/>
                  </a:schemeClr>
                </a:solidFill>
                <a:latin typeface="+mn-lt"/>
              </a:rPr>
            </a:br>
            <a:r>
              <a:rPr lang="en-GB" b="1" dirty="0" smtClean="0">
                <a:solidFill>
                  <a:schemeClr val="accent2">
                    <a:lumMod val="75000"/>
                  </a:schemeClr>
                </a:solidFill>
                <a:latin typeface="+mn-lt"/>
              </a:rPr>
              <a:t>PC vs. Console</a:t>
            </a:r>
            <a:endParaRPr lang="en-US" b="1" dirty="0">
              <a:solidFill>
                <a:schemeClr val="accent2">
                  <a:lumMod val="75000"/>
                </a:schemeClr>
              </a:solidFill>
              <a:latin typeface="+mn-lt"/>
            </a:endParaRPr>
          </a:p>
        </p:txBody>
      </p:sp>
      <p:sp>
        <p:nvSpPr>
          <p:cNvPr id="4" name="TextBox 3"/>
          <p:cNvSpPr txBox="1"/>
          <p:nvPr/>
        </p:nvSpPr>
        <p:spPr>
          <a:xfrm>
            <a:off x="685800" y="1447800"/>
            <a:ext cx="8229600" cy="4862870"/>
          </a:xfrm>
          <a:prstGeom prst="rect">
            <a:avLst/>
          </a:prstGeom>
          <a:noFill/>
        </p:spPr>
        <p:txBody>
          <a:bodyPr wrap="square" rtlCol="0">
            <a:spAutoFit/>
          </a:bodyPr>
          <a:lstStyle/>
          <a:p>
            <a:r>
              <a:rPr lang="en-US" sz="2800" b="1" dirty="0" smtClean="0">
                <a:solidFill>
                  <a:schemeClr val="accent2">
                    <a:lumMod val="75000"/>
                  </a:schemeClr>
                </a:solidFill>
                <a:latin typeface="+mn-lt"/>
              </a:rPr>
              <a:t>PC’s </a:t>
            </a:r>
            <a:endParaRPr lang="en-US" sz="2800" b="1" dirty="0" smtClean="0">
              <a:solidFill>
                <a:schemeClr val="accent2">
                  <a:lumMod val="75000"/>
                </a:schemeClr>
              </a:solidFill>
              <a:latin typeface="+mn-lt"/>
            </a:endParaRPr>
          </a:p>
          <a:p>
            <a:pPr lvl="1"/>
            <a:r>
              <a:rPr lang="en-US" sz="2400" b="1" dirty="0" smtClean="0">
                <a:solidFill>
                  <a:schemeClr val="accent2">
                    <a:lumMod val="75000"/>
                  </a:schemeClr>
                </a:solidFill>
                <a:latin typeface="+mn-lt"/>
              </a:rPr>
              <a:t>O/S </a:t>
            </a:r>
            <a:r>
              <a:rPr lang="en-US" sz="2400" b="1" dirty="0" smtClean="0">
                <a:solidFill>
                  <a:schemeClr val="accent2">
                    <a:lumMod val="75000"/>
                  </a:schemeClr>
                </a:solidFill>
                <a:latin typeface="+mn-lt"/>
              </a:rPr>
              <a:t>dependency</a:t>
            </a:r>
          </a:p>
          <a:p>
            <a:pPr lvl="2"/>
            <a:r>
              <a:rPr lang="en-US" sz="2000" dirty="0" smtClean="0">
                <a:solidFill>
                  <a:schemeClr val="accent2">
                    <a:lumMod val="75000"/>
                  </a:schemeClr>
                </a:solidFill>
                <a:latin typeface="+mn-lt"/>
              </a:rPr>
              <a:t>PC </a:t>
            </a:r>
            <a:r>
              <a:rPr lang="en-US" sz="2000" dirty="0" smtClean="0">
                <a:solidFill>
                  <a:schemeClr val="accent2">
                    <a:lumMod val="75000"/>
                  </a:schemeClr>
                </a:solidFill>
                <a:latin typeface="+mn-lt"/>
              </a:rPr>
              <a:t>Memory, Chipsets, motherboard and graphics card  to create a better experience</a:t>
            </a:r>
            <a:endParaRPr lang="en-US" dirty="0" smtClean="0">
              <a:solidFill>
                <a:schemeClr val="accent2">
                  <a:lumMod val="75000"/>
                </a:schemeClr>
              </a:solidFill>
              <a:latin typeface="+mn-lt"/>
            </a:endParaRPr>
          </a:p>
          <a:p>
            <a:pPr lvl="1"/>
            <a:r>
              <a:rPr lang="en-US" sz="2400" b="1" dirty="0" smtClean="0">
                <a:solidFill>
                  <a:schemeClr val="accent2">
                    <a:lumMod val="75000"/>
                  </a:schemeClr>
                </a:solidFill>
                <a:latin typeface="+mn-lt"/>
              </a:rPr>
              <a:t>Solitaire</a:t>
            </a:r>
          </a:p>
          <a:p>
            <a:pPr lvl="2"/>
            <a:r>
              <a:rPr lang="en-US" sz="2000" dirty="0" smtClean="0">
                <a:solidFill>
                  <a:schemeClr val="accent2">
                    <a:lumMod val="75000"/>
                  </a:schemeClr>
                </a:solidFill>
                <a:latin typeface="+mn-lt"/>
              </a:rPr>
              <a:t>Used </a:t>
            </a:r>
            <a:r>
              <a:rPr lang="en-US" sz="2000" dirty="0" smtClean="0">
                <a:solidFill>
                  <a:schemeClr val="accent2">
                    <a:lumMod val="75000"/>
                  </a:schemeClr>
                </a:solidFill>
                <a:latin typeface="+mn-lt"/>
              </a:rPr>
              <a:t>universally to train new PC users on how to use a mouse.  Online gaming is born </a:t>
            </a:r>
            <a:r>
              <a:rPr lang="en-US" sz="2000" dirty="0" smtClean="0">
                <a:solidFill>
                  <a:schemeClr val="accent2">
                    <a:lumMod val="75000"/>
                  </a:schemeClr>
                </a:solidFill>
                <a:latin typeface="+mn-lt"/>
              </a:rPr>
              <a:t>(largest </a:t>
            </a:r>
            <a:r>
              <a:rPr lang="en-US" sz="2000" dirty="0" smtClean="0">
                <a:solidFill>
                  <a:schemeClr val="accent2">
                    <a:lumMod val="75000"/>
                  </a:schemeClr>
                </a:solidFill>
                <a:latin typeface="+mn-lt"/>
              </a:rPr>
              <a:t>demographic &gt;40 </a:t>
            </a:r>
            <a:r>
              <a:rPr lang="en-US" sz="2000" dirty="0" smtClean="0">
                <a:solidFill>
                  <a:schemeClr val="accent2">
                    <a:lumMod val="75000"/>
                  </a:schemeClr>
                </a:solidFill>
                <a:latin typeface="+mn-lt"/>
              </a:rPr>
              <a:t>women) </a:t>
            </a:r>
            <a:endParaRPr lang="en-US" sz="2000" dirty="0" smtClean="0">
              <a:solidFill>
                <a:schemeClr val="accent2">
                  <a:lumMod val="75000"/>
                </a:schemeClr>
              </a:solidFill>
              <a:latin typeface="+mn-lt"/>
            </a:endParaRPr>
          </a:p>
          <a:p>
            <a:r>
              <a:rPr lang="en-US" sz="2400" b="1" dirty="0" smtClean="0">
                <a:solidFill>
                  <a:schemeClr val="accent2">
                    <a:lumMod val="75000"/>
                  </a:schemeClr>
                </a:solidFill>
                <a:latin typeface="+mn-lt"/>
              </a:rPr>
              <a:t> </a:t>
            </a:r>
            <a:endParaRPr lang="en-US" sz="2400" b="1" dirty="0" smtClean="0">
              <a:solidFill>
                <a:schemeClr val="accent2">
                  <a:lumMod val="75000"/>
                </a:schemeClr>
              </a:solidFill>
              <a:latin typeface="+mn-lt"/>
            </a:endParaRPr>
          </a:p>
          <a:p>
            <a:r>
              <a:rPr lang="en-US" sz="2800" b="1" dirty="0" smtClean="0">
                <a:solidFill>
                  <a:schemeClr val="accent2">
                    <a:lumMod val="75000"/>
                  </a:schemeClr>
                </a:solidFill>
                <a:latin typeface="+mn-lt"/>
              </a:rPr>
              <a:t>Video </a:t>
            </a:r>
            <a:r>
              <a:rPr lang="en-US" sz="2800" b="1" dirty="0" smtClean="0">
                <a:solidFill>
                  <a:schemeClr val="accent2">
                    <a:lumMod val="75000"/>
                  </a:schemeClr>
                </a:solidFill>
                <a:latin typeface="+mn-lt"/>
              </a:rPr>
              <a:t>Game consoles </a:t>
            </a:r>
          </a:p>
          <a:p>
            <a:pPr lvl="1"/>
            <a:r>
              <a:rPr lang="en-US" sz="2400" b="1" dirty="0" smtClean="0">
                <a:solidFill>
                  <a:schemeClr val="accent2">
                    <a:lumMod val="75000"/>
                  </a:schemeClr>
                </a:solidFill>
                <a:latin typeface="+mn-lt"/>
              </a:rPr>
              <a:t>Hardware </a:t>
            </a:r>
            <a:r>
              <a:rPr lang="en-US" sz="2400" b="1" dirty="0" smtClean="0">
                <a:solidFill>
                  <a:schemeClr val="accent2">
                    <a:lumMod val="75000"/>
                  </a:schemeClr>
                </a:solidFill>
                <a:latin typeface="+mn-lt"/>
              </a:rPr>
              <a:t>advantage</a:t>
            </a:r>
          </a:p>
          <a:p>
            <a:pPr lvl="2"/>
            <a:r>
              <a:rPr lang="en-US" dirty="0" smtClean="0">
                <a:solidFill>
                  <a:schemeClr val="accent2">
                    <a:lumMod val="75000"/>
                  </a:schemeClr>
                </a:solidFill>
                <a:latin typeface="+mn-lt"/>
              </a:rPr>
              <a:t>Custom </a:t>
            </a:r>
            <a:r>
              <a:rPr lang="en-US" dirty="0" smtClean="0">
                <a:solidFill>
                  <a:schemeClr val="accent2">
                    <a:lumMod val="75000"/>
                  </a:schemeClr>
                </a:solidFill>
                <a:latin typeface="+mn-lt"/>
              </a:rPr>
              <a:t>boards, proprietary chip and graphic card design </a:t>
            </a:r>
            <a:r>
              <a:rPr lang="en-US" dirty="0" smtClean="0">
                <a:solidFill>
                  <a:schemeClr val="accent2">
                    <a:lumMod val="75000"/>
                  </a:schemeClr>
                </a:solidFill>
                <a:latin typeface="+mn-lt"/>
              </a:rPr>
              <a:t>render </a:t>
            </a:r>
            <a:r>
              <a:rPr lang="en-US" dirty="0" smtClean="0">
                <a:solidFill>
                  <a:schemeClr val="accent2">
                    <a:lumMod val="75000"/>
                  </a:schemeClr>
                </a:solidFill>
                <a:latin typeface="+mn-lt"/>
              </a:rPr>
              <a:t>a better experience.</a:t>
            </a:r>
          </a:p>
          <a:p>
            <a:pPr>
              <a:buFont typeface="Arial" pitchFamily="34" charset="0"/>
              <a:buChar char="•"/>
            </a:pPr>
            <a:endParaRPr lang="en-US" dirty="0" smtClean="0">
              <a:solidFill>
                <a:schemeClr val="accent2">
                  <a:lumMod val="75000"/>
                </a:schemeClr>
              </a:solidFill>
              <a:latin typeface="+mn-lt"/>
            </a:endParaRPr>
          </a:p>
          <a:p>
            <a:r>
              <a:rPr lang="en-US" dirty="0" smtClean="0">
                <a:solidFill>
                  <a:schemeClr val="accent2">
                    <a:lumMod val="75000"/>
                  </a:schemeClr>
                </a:solidFill>
                <a:latin typeface="+mn-lt"/>
              </a:rPr>
              <a:t> </a:t>
            </a:r>
            <a:endParaRPr lang="en-US" dirty="0">
              <a:solidFill>
                <a:schemeClr val="accent2">
                  <a:lumMod val="75000"/>
                </a:schemeClr>
              </a:solidFill>
              <a:latin typeface="+mn-lt"/>
            </a:endParaRPr>
          </a:p>
        </p:txBody>
      </p:sp>
      <p:pic>
        <p:nvPicPr>
          <p:cNvPr id="1026" name="Picture 2" descr="C:\Users\kmatlock\AppData\Local\Temp\Temporary Internet Files\Content.IE5\4O5ZU0DO\MCj04375770000[1].wmf"/>
          <p:cNvPicPr>
            <a:picLocks noChangeAspect="1" noChangeArrowheads="1"/>
          </p:cNvPicPr>
          <p:nvPr/>
        </p:nvPicPr>
        <p:blipFill>
          <a:blip r:embed="rId2"/>
          <a:srcRect/>
          <a:stretch>
            <a:fillRect/>
          </a:stretch>
        </p:blipFill>
        <p:spPr bwMode="auto">
          <a:xfrm>
            <a:off x="6148917" y="4191000"/>
            <a:ext cx="632883" cy="4572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r>
              <a:rPr lang="en-GB" b="1" dirty="0" smtClean="0">
                <a:solidFill>
                  <a:schemeClr val="accent2">
                    <a:lumMod val="75000"/>
                  </a:schemeClr>
                </a:solidFill>
                <a:latin typeface="+mn-lt"/>
              </a:rPr>
              <a:t>Evolution of PC Video Games </a:t>
            </a:r>
            <a:r>
              <a:rPr lang="en-GB" b="1" dirty="0" smtClean="0">
                <a:solidFill>
                  <a:schemeClr val="accent2">
                    <a:lumMod val="75000"/>
                  </a:schemeClr>
                </a:solidFill>
                <a:latin typeface="+mn-lt"/>
              </a:rPr>
              <a:t/>
            </a:r>
            <a:br>
              <a:rPr lang="en-GB" b="1" dirty="0" smtClean="0">
                <a:solidFill>
                  <a:schemeClr val="accent2">
                    <a:lumMod val="75000"/>
                  </a:schemeClr>
                </a:solidFill>
                <a:latin typeface="+mn-lt"/>
              </a:rPr>
            </a:br>
            <a:r>
              <a:rPr lang="en-GB" b="1" dirty="0" smtClean="0">
                <a:solidFill>
                  <a:schemeClr val="accent2">
                    <a:lumMod val="75000"/>
                  </a:schemeClr>
                </a:solidFill>
                <a:latin typeface="+mn-lt"/>
              </a:rPr>
              <a:t>Game Play</a:t>
            </a:r>
            <a:endParaRPr lang="en-US" b="1" dirty="0">
              <a:solidFill>
                <a:schemeClr val="accent2">
                  <a:lumMod val="75000"/>
                </a:schemeClr>
              </a:solidFill>
              <a:latin typeface="+mn-lt"/>
            </a:endParaRPr>
          </a:p>
        </p:txBody>
      </p:sp>
      <p:sp>
        <p:nvSpPr>
          <p:cNvPr id="4" name="TextBox 3"/>
          <p:cNvSpPr txBox="1"/>
          <p:nvPr/>
        </p:nvSpPr>
        <p:spPr>
          <a:xfrm>
            <a:off x="1066800" y="1219200"/>
            <a:ext cx="7772400" cy="4924425"/>
          </a:xfrm>
          <a:prstGeom prst="rect">
            <a:avLst/>
          </a:prstGeom>
          <a:noFill/>
        </p:spPr>
        <p:txBody>
          <a:bodyPr wrap="square" rtlCol="0">
            <a:spAutoFit/>
          </a:bodyPr>
          <a:lstStyle/>
          <a:p>
            <a:r>
              <a:rPr lang="en-US" sz="2800" dirty="0" smtClean="0">
                <a:solidFill>
                  <a:schemeClr val="accent2">
                    <a:lumMod val="75000"/>
                  </a:schemeClr>
                </a:solidFill>
                <a:latin typeface="+mn-lt"/>
              </a:rPr>
              <a:t>Finally, the story becomes important.  </a:t>
            </a:r>
          </a:p>
          <a:p>
            <a:endParaRPr lang="en-US" sz="2400" b="1" dirty="0" smtClean="0">
              <a:solidFill>
                <a:schemeClr val="accent2">
                  <a:lumMod val="75000"/>
                </a:schemeClr>
              </a:solidFill>
              <a:latin typeface="+mn-lt"/>
            </a:endParaRPr>
          </a:p>
          <a:p>
            <a:r>
              <a:rPr lang="en-US" sz="2400" dirty="0" smtClean="0">
                <a:solidFill>
                  <a:schemeClr val="accent2">
                    <a:lumMod val="75000"/>
                  </a:schemeClr>
                </a:solidFill>
                <a:latin typeface="+mn-lt"/>
              </a:rPr>
              <a:t>Story </a:t>
            </a:r>
            <a:r>
              <a:rPr lang="en-US" sz="2400" dirty="0" smtClean="0">
                <a:solidFill>
                  <a:schemeClr val="accent2">
                    <a:lumMod val="75000"/>
                  </a:schemeClr>
                </a:solidFill>
                <a:latin typeface="+mn-lt"/>
              </a:rPr>
              <a:t>+ </a:t>
            </a:r>
            <a:r>
              <a:rPr lang="en-US" sz="2400" dirty="0" smtClean="0">
                <a:solidFill>
                  <a:schemeClr val="accent2">
                    <a:lumMod val="75000"/>
                  </a:schemeClr>
                </a:solidFill>
                <a:latin typeface="+mn-lt"/>
              </a:rPr>
              <a:t>Cool Features </a:t>
            </a:r>
            <a:r>
              <a:rPr lang="en-US" sz="2400" dirty="0" smtClean="0">
                <a:solidFill>
                  <a:schemeClr val="accent2">
                    <a:lumMod val="75000"/>
                  </a:schemeClr>
                </a:solidFill>
                <a:latin typeface="+mn-lt"/>
              </a:rPr>
              <a:t>=  </a:t>
            </a:r>
            <a:r>
              <a:rPr lang="en-US" sz="2400" dirty="0" smtClean="0">
                <a:solidFill>
                  <a:schemeClr val="accent2">
                    <a:lumMod val="75000"/>
                  </a:schemeClr>
                </a:solidFill>
                <a:latin typeface="+mn-lt"/>
              </a:rPr>
              <a:t>Game Play </a:t>
            </a:r>
            <a:endParaRPr lang="en-US" sz="2400" dirty="0" smtClean="0">
              <a:solidFill>
                <a:schemeClr val="accent2">
                  <a:lumMod val="75000"/>
                </a:schemeClr>
              </a:solidFill>
              <a:latin typeface="+mn-lt"/>
            </a:endParaRPr>
          </a:p>
          <a:p>
            <a:pPr lvl="1"/>
            <a:r>
              <a:rPr lang="en-US" dirty="0" smtClean="0">
                <a:solidFill>
                  <a:schemeClr val="accent2">
                    <a:lumMod val="75000"/>
                  </a:schemeClr>
                </a:solidFill>
                <a:latin typeface="+mn-lt"/>
              </a:rPr>
              <a:t>Games </a:t>
            </a:r>
            <a:r>
              <a:rPr lang="en-US" dirty="0" smtClean="0">
                <a:solidFill>
                  <a:schemeClr val="accent2">
                    <a:lumMod val="75000"/>
                  </a:schemeClr>
                </a:solidFill>
                <a:latin typeface="+mn-lt"/>
              </a:rPr>
              <a:t>that have lasting iconic staying power are those that draw the end user into the story.  </a:t>
            </a:r>
            <a:endParaRPr lang="en-US" dirty="0" smtClean="0">
              <a:solidFill>
                <a:schemeClr val="accent2">
                  <a:lumMod val="75000"/>
                </a:schemeClr>
              </a:solidFill>
              <a:latin typeface="+mn-lt"/>
            </a:endParaRPr>
          </a:p>
          <a:p>
            <a:endParaRPr lang="en-US" sz="2000" b="1" dirty="0" smtClean="0">
              <a:solidFill>
                <a:schemeClr val="accent2">
                  <a:lumMod val="75000"/>
                </a:schemeClr>
              </a:solidFill>
              <a:latin typeface="+mn-lt"/>
            </a:endParaRPr>
          </a:p>
          <a:p>
            <a:r>
              <a:rPr lang="en-US" sz="2000" dirty="0" smtClean="0">
                <a:solidFill>
                  <a:schemeClr val="accent2">
                    <a:lumMod val="75000"/>
                  </a:schemeClr>
                </a:solidFill>
                <a:latin typeface="+mn-lt"/>
              </a:rPr>
              <a:t>Fan Loyalty </a:t>
            </a:r>
            <a:r>
              <a:rPr lang="en-US" sz="2000" dirty="0" smtClean="0">
                <a:solidFill>
                  <a:schemeClr val="accent2">
                    <a:lumMod val="75000"/>
                  </a:schemeClr>
                </a:solidFill>
                <a:latin typeface="+mn-lt"/>
              </a:rPr>
              <a:t>= </a:t>
            </a:r>
            <a:r>
              <a:rPr lang="en-US" sz="2000" dirty="0" smtClean="0">
                <a:solidFill>
                  <a:schemeClr val="accent2">
                    <a:lumMod val="75000"/>
                  </a:schemeClr>
                </a:solidFill>
                <a:latin typeface="+mn-lt"/>
              </a:rPr>
              <a:t>More Games Sold </a:t>
            </a:r>
            <a:r>
              <a:rPr lang="en-US" sz="2000" dirty="0" smtClean="0">
                <a:solidFill>
                  <a:schemeClr val="accent2">
                    <a:lumMod val="75000"/>
                  </a:schemeClr>
                </a:solidFill>
                <a:latin typeface="+mn-lt"/>
              </a:rPr>
              <a:t>= more </a:t>
            </a:r>
            <a:r>
              <a:rPr lang="en-US" sz="2000" dirty="0" smtClean="0">
                <a:solidFill>
                  <a:schemeClr val="accent2">
                    <a:lumMod val="75000"/>
                  </a:schemeClr>
                </a:solidFill>
                <a:latin typeface="+mn-lt"/>
              </a:rPr>
              <a:t>Revenue</a:t>
            </a:r>
            <a:endParaRPr lang="en-US" sz="2000" dirty="0" smtClean="0">
              <a:solidFill>
                <a:schemeClr val="accent2">
                  <a:lumMod val="75000"/>
                </a:schemeClr>
              </a:solidFill>
              <a:latin typeface="+mn-lt"/>
            </a:endParaRPr>
          </a:p>
          <a:p>
            <a:endParaRPr lang="en-US" dirty="0" smtClean="0">
              <a:solidFill>
                <a:schemeClr val="accent2">
                  <a:lumMod val="75000"/>
                </a:schemeClr>
              </a:solidFill>
              <a:latin typeface="+mn-lt"/>
            </a:endParaRPr>
          </a:p>
          <a:p>
            <a:r>
              <a:rPr lang="en-US" dirty="0" smtClean="0">
                <a:solidFill>
                  <a:schemeClr val="accent2">
                    <a:lumMod val="75000"/>
                  </a:schemeClr>
                </a:solidFill>
                <a:latin typeface="+mn-lt"/>
              </a:rPr>
              <a:t>Examples:</a:t>
            </a:r>
          </a:p>
          <a:p>
            <a:pPr lvl="1"/>
            <a:r>
              <a:rPr lang="en-US" dirty="0" err="1" smtClean="0">
                <a:solidFill>
                  <a:schemeClr val="accent2">
                    <a:lumMod val="75000"/>
                  </a:schemeClr>
                </a:solidFill>
                <a:latin typeface="+mn-lt"/>
              </a:rPr>
              <a:t>Myst</a:t>
            </a:r>
            <a:r>
              <a:rPr lang="en-US" dirty="0" smtClean="0">
                <a:solidFill>
                  <a:schemeClr val="accent2">
                    <a:lumMod val="75000"/>
                  </a:schemeClr>
                </a:solidFill>
                <a:latin typeface="+mn-lt"/>
              </a:rPr>
              <a:t> </a:t>
            </a:r>
            <a:r>
              <a:rPr lang="en-US" dirty="0" smtClean="0">
                <a:solidFill>
                  <a:schemeClr val="accent2">
                    <a:lumMod val="75000"/>
                  </a:schemeClr>
                </a:solidFill>
                <a:latin typeface="+mn-lt"/>
              </a:rPr>
              <a:t>– URU (you are you)  exquisite graphics, mythical world, evolving story line, ability to control story </a:t>
            </a:r>
            <a:r>
              <a:rPr lang="en-US" dirty="0" smtClean="0">
                <a:solidFill>
                  <a:schemeClr val="accent2">
                    <a:lumMod val="75000"/>
                  </a:schemeClr>
                </a:solidFill>
                <a:latin typeface="+mn-lt"/>
              </a:rPr>
              <a:t>outcome</a:t>
            </a:r>
          </a:p>
          <a:p>
            <a:pPr lvl="1"/>
            <a:r>
              <a:rPr lang="en-US" dirty="0" smtClean="0">
                <a:solidFill>
                  <a:schemeClr val="accent2">
                    <a:lumMod val="75000"/>
                  </a:schemeClr>
                </a:solidFill>
                <a:latin typeface="+mn-lt"/>
              </a:rPr>
              <a:t>Usable </a:t>
            </a:r>
            <a:r>
              <a:rPr lang="en-US" dirty="0" smtClean="0">
                <a:solidFill>
                  <a:schemeClr val="accent2">
                    <a:lumMod val="75000"/>
                  </a:schemeClr>
                </a:solidFill>
                <a:latin typeface="+mn-lt"/>
              </a:rPr>
              <a:t>avatar generator to create every physical resemblance of the actual player</a:t>
            </a:r>
          </a:p>
          <a:p>
            <a:endParaRPr lang="en-US" dirty="0" smtClean="0">
              <a:solidFill>
                <a:schemeClr val="accent2">
                  <a:lumMod val="75000"/>
                </a:schemeClr>
              </a:solidFill>
              <a:latin typeface="+mn-lt"/>
            </a:endParaRPr>
          </a:p>
          <a:p>
            <a:pPr lvl="1"/>
            <a:r>
              <a:rPr lang="en-US" dirty="0" smtClean="0">
                <a:solidFill>
                  <a:schemeClr val="accent2">
                    <a:lumMod val="75000"/>
                  </a:schemeClr>
                </a:solidFill>
                <a:latin typeface="+mn-lt"/>
              </a:rPr>
              <a:t>Halo (I,II &amp; III)-  best selling video game of all-time. Four novels </a:t>
            </a:r>
            <a:r>
              <a:rPr lang="en-US" dirty="0" smtClean="0">
                <a:solidFill>
                  <a:schemeClr val="accent2">
                    <a:lumMod val="75000"/>
                  </a:schemeClr>
                </a:solidFill>
                <a:latin typeface="+mn-lt"/>
              </a:rPr>
              <a:t>and potentially </a:t>
            </a:r>
            <a:r>
              <a:rPr lang="en-US" dirty="0" smtClean="0">
                <a:solidFill>
                  <a:schemeClr val="accent2">
                    <a:lumMod val="75000"/>
                  </a:schemeClr>
                </a:solidFill>
                <a:latin typeface="+mn-lt"/>
              </a:rPr>
              <a:t>major motion </a:t>
            </a:r>
            <a:r>
              <a:rPr lang="en-US" dirty="0" smtClean="0">
                <a:solidFill>
                  <a:schemeClr val="accent2">
                    <a:lumMod val="75000"/>
                  </a:schemeClr>
                </a:solidFill>
                <a:latin typeface="+mn-lt"/>
              </a:rPr>
              <a:t>picture</a:t>
            </a:r>
            <a:endParaRPr lang="en-US" dirty="0">
              <a:solidFill>
                <a:schemeClr val="accent2">
                  <a:lumMod val="75000"/>
                </a:schemeClr>
              </a:solidFill>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715000" cy="1143000"/>
          </a:xfrm>
        </p:spPr>
        <p:txBody>
          <a:bodyPr/>
          <a:lstStyle/>
          <a:p>
            <a:r>
              <a:rPr lang="en-GB" b="1" dirty="0" smtClean="0">
                <a:solidFill>
                  <a:schemeClr val="accent2">
                    <a:lumMod val="75000"/>
                  </a:schemeClr>
                </a:solidFill>
                <a:latin typeface="+mn-lt"/>
              </a:rPr>
              <a:t>The problem with the </a:t>
            </a:r>
            <a:r>
              <a:rPr lang="en-GB" b="1" dirty="0" smtClean="0">
                <a:solidFill>
                  <a:schemeClr val="accent2">
                    <a:lumMod val="75000"/>
                  </a:schemeClr>
                </a:solidFill>
                <a:latin typeface="+mn-lt"/>
              </a:rPr>
              <a:t>Gaming </a:t>
            </a:r>
            <a:r>
              <a:rPr lang="en-GB" b="1" dirty="0" smtClean="0">
                <a:solidFill>
                  <a:schemeClr val="accent2">
                    <a:lumMod val="75000"/>
                  </a:schemeClr>
                </a:solidFill>
                <a:latin typeface="+mn-lt"/>
              </a:rPr>
              <a:t>industry</a:t>
            </a:r>
          </a:p>
        </p:txBody>
      </p:sp>
      <p:sp>
        <p:nvSpPr>
          <p:cNvPr id="3" name="Content Placeholder 2"/>
          <p:cNvSpPr>
            <a:spLocks noGrp="1"/>
          </p:cNvSpPr>
          <p:nvPr>
            <p:ph idx="1"/>
          </p:nvPr>
        </p:nvSpPr>
        <p:spPr>
          <a:xfrm>
            <a:off x="457200" y="1798637"/>
            <a:ext cx="8229600" cy="4525963"/>
          </a:xfrm>
        </p:spPr>
        <p:txBody>
          <a:bodyPr/>
          <a:lstStyle/>
          <a:p>
            <a:pPr>
              <a:spcBef>
                <a:spcPct val="0"/>
              </a:spcBef>
            </a:pPr>
            <a:r>
              <a:rPr lang="en-GB" dirty="0" smtClean="0">
                <a:solidFill>
                  <a:schemeClr val="accent2">
                    <a:lumMod val="75000"/>
                  </a:schemeClr>
                </a:solidFill>
                <a:ea typeface="+mj-ea"/>
                <a:cs typeface="+mj-cs"/>
              </a:rPr>
              <a:t>Options</a:t>
            </a:r>
          </a:p>
          <a:p>
            <a:pPr lvl="1">
              <a:spcBef>
                <a:spcPct val="0"/>
              </a:spcBef>
            </a:pPr>
            <a:r>
              <a:rPr lang="en-GB" dirty="0" smtClean="0">
                <a:solidFill>
                  <a:schemeClr val="accent2">
                    <a:lumMod val="75000"/>
                  </a:schemeClr>
                </a:solidFill>
                <a:ea typeface="+mj-ea"/>
                <a:cs typeface="+mj-cs"/>
              </a:rPr>
              <a:t>not dependant upon personal effort at school and subsequent education/ career choices.</a:t>
            </a:r>
          </a:p>
          <a:p>
            <a:pPr>
              <a:spcBef>
                <a:spcPct val="0"/>
              </a:spcBef>
            </a:pPr>
            <a:endParaRPr lang="en-GB" dirty="0" smtClean="0">
              <a:solidFill>
                <a:schemeClr val="accent2">
                  <a:lumMod val="75000"/>
                </a:schemeClr>
              </a:solidFill>
              <a:ea typeface="+mj-ea"/>
              <a:cs typeface="+mj-cs"/>
            </a:endParaRPr>
          </a:p>
          <a:p>
            <a:pPr>
              <a:spcBef>
                <a:spcPct val="0"/>
              </a:spcBef>
            </a:pPr>
            <a:r>
              <a:rPr lang="en-GB" dirty="0" smtClean="0">
                <a:solidFill>
                  <a:schemeClr val="accent2">
                    <a:lumMod val="75000"/>
                  </a:schemeClr>
                </a:solidFill>
                <a:ea typeface="+mj-ea"/>
                <a:cs typeface="+mj-cs"/>
              </a:rPr>
              <a:t>Dependant on other factors</a:t>
            </a:r>
          </a:p>
          <a:p>
            <a:pPr>
              <a:spcBef>
                <a:spcPct val="0"/>
              </a:spcBef>
            </a:pPr>
            <a:endParaRPr lang="en-GB" dirty="0" smtClean="0">
              <a:solidFill>
                <a:schemeClr val="accent2">
                  <a:lumMod val="75000"/>
                </a:schemeClr>
              </a:solidFill>
              <a:ea typeface="+mj-ea"/>
              <a:cs typeface="+mj-cs"/>
            </a:endParaRPr>
          </a:p>
          <a:p>
            <a:pPr>
              <a:spcBef>
                <a:spcPct val="0"/>
              </a:spcBef>
            </a:pPr>
            <a:r>
              <a:rPr lang="en-GB" dirty="0" smtClean="0">
                <a:solidFill>
                  <a:schemeClr val="accent2">
                    <a:lumMod val="75000"/>
                  </a:schemeClr>
                </a:solidFill>
                <a:ea typeface="+mj-ea"/>
                <a:cs typeface="+mj-cs"/>
              </a:rPr>
              <a:t>Confidence and motivation</a:t>
            </a:r>
          </a:p>
          <a:p>
            <a:pPr lvl="1">
              <a:spcBef>
                <a:spcPct val="0"/>
              </a:spcBef>
            </a:pPr>
            <a:r>
              <a:rPr lang="en-GB" dirty="0" smtClean="0">
                <a:solidFill>
                  <a:schemeClr val="accent2">
                    <a:lumMod val="75000"/>
                  </a:schemeClr>
                </a:solidFill>
                <a:ea typeface="+mj-ea"/>
                <a:cs typeface="+mj-cs"/>
              </a:rPr>
              <a:t>Push for a career in an industry that to all intents and purposes doesn’t even exist in their world? </a:t>
            </a:r>
          </a:p>
        </p:txBody>
      </p:sp>
      <p:pic>
        <p:nvPicPr>
          <p:cNvPr id="4" name="Picture 2" descr="\\vitamix\USB200gb\Microsoft_Art_Brand_etc\EventsDVD_FY07\Photos_for_PPT\Photo_backgrounds\FY06 Brand - Vista Developer\Windows Vista Dev FY06 Susan woman standing smiling classroom tables arms crossed.png"/>
          <p:cNvPicPr>
            <a:picLocks noChangeAspect="1" noChangeArrowheads="1"/>
          </p:cNvPicPr>
          <p:nvPr/>
        </p:nvPicPr>
        <p:blipFill>
          <a:blip r:embed="rId3"/>
          <a:srcRect t="3572" r="29276"/>
          <a:stretch>
            <a:fillRect/>
          </a:stretch>
        </p:blipFill>
        <p:spPr bwMode="ltGray">
          <a:xfrm>
            <a:off x="3679825" y="541337"/>
            <a:ext cx="5845175" cy="63928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solidFill>
                  <a:schemeClr val="accent2">
                    <a:lumMod val="75000"/>
                  </a:schemeClr>
                </a:solidFill>
                <a:latin typeface="+mn-lt"/>
              </a:rPr>
              <a:t>Technology Trends</a:t>
            </a:r>
            <a:br>
              <a:rPr lang="en-US" b="1" dirty="0" smtClean="0">
                <a:solidFill>
                  <a:schemeClr val="accent2">
                    <a:lumMod val="75000"/>
                  </a:schemeClr>
                </a:solidFill>
                <a:latin typeface="+mn-lt"/>
              </a:rPr>
            </a:br>
            <a:endParaRPr lang="en-US" b="1" dirty="0">
              <a:solidFill>
                <a:schemeClr val="accent2">
                  <a:lumMod val="75000"/>
                </a:schemeClr>
              </a:solidFill>
              <a:latin typeface="+mn-lt"/>
            </a:endParaRPr>
          </a:p>
        </p:txBody>
      </p:sp>
      <p:sp>
        <p:nvSpPr>
          <p:cNvPr id="3" name="Content Placeholder 2"/>
          <p:cNvSpPr>
            <a:spLocks noGrp="1"/>
          </p:cNvSpPr>
          <p:nvPr>
            <p:ph idx="1"/>
          </p:nvPr>
        </p:nvSpPr>
        <p:spPr/>
        <p:txBody>
          <a:bodyPr>
            <a:normAutofit/>
          </a:bodyPr>
          <a:lstStyle/>
          <a:p>
            <a:pPr>
              <a:buNone/>
            </a:pPr>
            <a:r>
              <a:rPr lang="en-US" sz="2000" b="1" dirty="0" smtClean="0">
                <a:solidFill>
                  <a:schemeClr val="accent2">
                    <a:lumMod val="75000"/>
                  </a:schemeClr>
                </a:solidFill>
              </a:rPr>
              <a:t>MYTH: Computing Science</a:t>
            </a:r>
          </a:p>
          <a:p>
            <a:pPr>
              <a:buNone/>
            </a:pPr>
            <a:r>
              <a:rPr lang="en-US" sz="2000" b="1" dirty="0" smtClean="0">
                <a:solidFill>
                  <a:schemeClr val="accent2">
                    <a:lumMod val="75000"/>
                  </a:schemeClr>
                </a:solidFill>
              </a:rPr>
              <a:t>careers are just for men.</a:t>
            </a:r>
          </a:p>
          <a:p>
            <a:pPr>
              <a:buNone/>
            </a:pPr>
            <a:endParaRPr lang="en-US" sz="2000" i="1" dirty="0" smtClean="0">
              <a:solidFill>
                <a:schemeClr val="tx2">
                  <a:lumMod val="75000"/>
                </a:schemeClr>
              </a:solidFill>
            </a:endParaRPr>
          </a:p>
          <a:p>
            <a:pPr>
              <a:buNone/>
            </a:pPr>
            <a:endParaRPr lang="en-US" sz="2000" i="1" dirty="0" smtClean="0">
              <a:solidFill>
                <a:schemeClr val="tx2">
                  <a:lumMod val="75000"/>
                </a:schemeClr>
              </a:solidFill>
            </a:endParaRPr>
          </a:p>
          <a:p>
            <a:pPr>
              <a:buNone/>
            </a:pPr>
            <a:endParaRPr lang="en-US" sz="2000" i="1" dirty="0" smtClean="0">
              <a:solidFill>
                <a:schemeClr val="tx2">
                  <a:lumMod val="75000"/>
                </a:schemeClr>
              </a:solidFill>
            </a:endParaRPr>
          </a:p>
          <a:p>
            <a:pPr>
              <a:buNone/>
            </a:pPr>
            <a:endParaRPr lang="en-US" sz="2000" i="1" dirty="0" smtClean="0">
              <a:solidFill>
                <a:schemeClr val="tx2">
                  <a:lumMod val="75000"/>
                </a:schemeClr>
              </a:solidFill>
            </a:endParaRPr>
          </a:p>
          <a:p>
            <a:pPr>
              <a:buNone/>
            </a:pPr>
            <a:endParaRPr lang="en-US" sz="2000" i="1" dirty="0" smtClean="0">
              <a:solidFill>
                <a:schemeClr val="tx2">
                  <a:lumMod val="75000"/>
                </a:schemeClr>
              </a:solidFill>
            </a:endParaRPr>
          </a:p>
          <a:p>
            <a:pPr>
              <a:buNone/>
            </a:pPr>
            <a:endParaRPr lang="en-US" sz="2000" i="1" dirty="0" smtClean="0">
              <a:solidFill>
                <a:schemeClr val="tx2">
                  <a:lumMod val="75000"/>
                </a:schemeClr>
              </a:solidFill>
            </a:endParaRPr>
          </a:p>
          <a:p>
            <a:pPr>
              <a:buNone/>
            </a:pPr>
            <a:endParaRPr lang="en-US" sz="2000" i="1" dirty="0" smtClean="0">
              <a:solidFill>
                <a:schemeClr val="tx2">
                  <a:lumMod val="75000"/>
                </a:schemeClr>
              </a:solidFill>
            </a:endParaRPr>
          </a:p>
          <a:p>
            <a:pPr>
              <a:buNone/>
            </a:pPr>
            <a:endParaRPr lang="en-US" sz="2000" i="1" dirty="0" smtClean="0">
              <a:solidFill>
                <a:schemeClr val="tx2">
                  <a:lumMod val="75000"/>
                </a:schemeClr>
              </a:solidFill>
            </a:endParaRPr>
          </a:p>
          <a:p>
            <a:pPr>
              <a:buNone/>
            </a:pPr>
            <a:endParaRPr lang="en-US" sz="2000" i="1" dirty="0" smtClean="0">
              <a:solidFill>
                <a:schemeClr val="tx2">
                  <a:lumMod val="75000"/>
                </a:schemeClr>
              </a:solidFill>
            </a:endParaRPr>
          </a:p>
        </p:txBody>
      </p:sp>
      <p:sp>
        <p:nvSpPr>
          <p:cNvPr id="4" name="Content Placeholder 3"/>
          <p:cNvSpPr>
            <a:spLocks noGrp="1"/>
          </p:cNvSpPr>
          <p:nvPr>
            <p:ph sz="half" idx="4294967295"/>
          </p:nvPr>
        </p:nvSpPr>
        <p:spPr>
          <a:xfrm>
            <a:off x="4648200" y="1219200"/>
            <a:ext cx="4495800" cy="5486400"/>
          </a:xfrm>
        </p:spPr>
        <p:txBody>
          <a:bodyPr>
            <a:normAutofit/>
          </a:bodyPr>
          <a:lstStyle/>
          <a:p>
            <a:pPr marL="0" indent="0">
              <a:buNone/>
            </a:pPr>
            <a:r>
              <a:rPr lang="en-US" sz="2000" b="1" dirty="0" smtClean="0">
                <a:solidFill>
                  <a:schemeClr val="accent2">
                    <a:lumMod val="75000"/>
                  </a:schemeClr>
                </a:solidFill>
              </a:rPr>
              <a:t>FACT:  Everyone has a voice in shaping technology trends.</a:t>
            </a:r>
          </a:p>
          <a:p>
            <a:pPr marL="0" indent="0">
              <a:buNone/>
            </a:pPr>
            <a:endParaRPr lang="en-US" sz="1600" dirty="0" smtClean="0">
              <a:solidFill>
                <a:schemeClr val="accent2">
                  <a:lumMod val="75000"/>
                </a:schemeClr>
              </a:solidFill>
            </a:endParaRPr>
          </a:p>
          <a:p>
            <a:pPr marL="228600" indent="-228600">
              <a:buNone/>
            </a:pPr>
            <a:r>
              <a:rPr lang="en-US" sz="1600" dirty="0" smtClean="0">
                <a:solidFill>
                  <a:schemeClr val="accent2">
                    <a:lumMod val="75000"/>
                  </a:schemeClr>
                </a:solidFill>
              </a:rPr>
              <a:t>1.	 Technology is pervasive in society, its       impact is only going to increase. </a:t>
            </a:r>
          </a:p>
          <a:p>
            <a:pPr marL="0" indent="0">
              <a:buNone/>
            </a:pPr>
            <a:endParaRPr lang="en-US" sz="1600" dirty="0" smtClean="0">
              <a:solidFill>
                <a:schemeClr val="accent2">
                  <a:lumMod val="75000"/>
                </a:schemeClr>
              </a:solidFill>
            </a:endParaRPr>
          </a:p>
          <a:p>
            <a:pPr>
              <a:spcBef>
                <a:spcPts val="600"/>
              </a:spcBef>
              <a:spcAft>
                <a:spcPts val="600"/>
              </a:spcAft>
              <a:buNone/>
            </a:pPr>
            <a:r>
              <a:rPr lang="en-US" sz="1600" dirty="0" smtClean="0">
                <a:solidFill>
                  <a:schemeClr val="accent2">
                    <a:lumMod val="75000"/>
                  </a:schemeClr>
                </a:solidFill>
              </a:rPr>
              <a:t>2.  Women took on slightly more than half of U.S. jobs created in the first part of the decade and made gains in securing the most lucrative openings.</a:t>
            </a:r>
          </a:p>
          <a:p>
            <a:pPr>
              <a:spcBef>
                <a:spcPts val="600"/>
              </a:spcBef>
              <a:spcAft>
                <a:spcPts val="600"/>
              </a:spcAft>
              <a:buNone/>
            </a:pPr>
            <a:r>
              <a:rPr lang="en-US" sz="1600" dirty="0" smtClean="0">
                <a:solidFill>
                  <a:schemeClr val="accent2">
                    <a:lumMod val="75000"/>
                  </a:schemeClr>
                </a:solidFill>
              </a:rPr>
              <a:t>3.  Increase in females faculty and postdoctoral students across the nation.</a:t>
            </a:r>
          </a:p>
          <a:p>
            <a:pPr>
              <a:buNone/>
            </a:pPr>
            <a:endParaRPr lang="en-US" sz="1800" dirty="0" smtClean="0">
              <a:solidFill>
                <a:schemeClr val="tx2">
                  <a:lumMod val="75000"/>
                </a:schemeClr>
              </a:solidFill>
            </a:endParaRPr>
          </a:p>
          <a:p>
            <a:pPr>
              <a:buNone/>
            </a:pPr>
            <a:r>
              <a:rPr lang="en-US" sz="900" b="1" dirty="0" smtClean="0">
                <a:solidFill>
                  <a:schemeClr val="accent2">
                    <a:lumMod val="75000"/>
                  </a:schemeClr>
                </a:solidFill>
              </a:rPr>
              <a:t>Resources:  </a:t>
            </a:r>
          </a:p>
          <a:p>
            <a:pPr>
              <a:buNone/>
            </a:pPr>
            <a:endParaRPr lang="en-US" sz="900" b="1" dirty="0" smtClean="0">
              <a:solidFill>
                <a:schemeClr val="accent2">
                  <a:lumMod val="75000"/>
                </a:schemeClr>
              </a:solidFill>
            </a:endParaRPr>
          </a:p>
          <a:p>
            <a:pPr>
              <a:buNone/>
            </a:pPr>
            <a:r>
              <a:rPr lang="en-US" sz="900" dirty="0" smtClean="0">
                <a:solidFill>
                  <a:schemeClr val="accent2">
                    <a:lumMod val="75000"/>
                  </a:schemeClr>
                </a:solidFill>
              </a:rPr>
              <a:t>1.] Wall Street Journal, </a:t>
            </a:r>
            <a:r>
              <a:rPr lang="en-US" sz="900" i="1" dirty="0" smtClean="0">
                <a:solidFill>
                  <a:schemeClr val="accent2">
                    <a:lumMod val="75000"/>
                  </a:schemeClr>
                </a:solidFill>
              </a:rPr>
              <a:t>Women Outpace Men In Number  of New Jobs</a:t>
            </a:r>
          </a:p>
          <a:p>
            <a:pPr>
              <a:buNone/>
            </a:pPr>
            <a:r>
              <a:rPr lang="en-US" sz="900" dirty="0" smtClean="0">
                <a:solidFill>
                  <a:schemeClr val="accent2">
                    <a:lumMod val="75000"/>
                  </a:schemeClr>
                </a:solidFill>
              </a:rPr>
              <a:t>2.] </a:t>
            </a:r>
            <a:r>
              <a:rPr lang="en-US" sz="900" dirty="0" smtClean="0">
                <a:solidFill>
                  <a:schemeClr val="accent2">
                    <a:lumMod val="75000"/>
                  </a:schemeClr>
                </a:solidFill>
                <a:hlinkClick r:id="rId3"/>
              </a:rPr>
              <a:t>http://www.umbc.edu/cwit/news.html</a:t>
            </a:r>
            <a:endParaRPr lang="en-US" sz="900" dirty="0" smtClean="0">
              <a:solidFill>
                <a:schemeClr val="accent2">
                  <a:lumMod val="75000"/>
                </a:schemeClr>
              </a:solidFill>
            </a:endParaRPr>
          </a:p>
          <a:p>
            <a:pPr>
              <a:buNone/>
            </a:pPr>
            <a:endParaRPr lang="en-US" sz="900" dirty="0" smtClean="0">
              <a:solidFill>
                <a:schemeClr val="accent2">
                  <a:lumMod val="75000"/>
                </a:schemeClr>
              </a:solidFill>
            </a:endParaRPr>
          </a:p>
          <a:p>
            <a:pPr>
              <a:buNone/>
            </a:pPr>
            <a:endParaRPr lang="en-US" sz="1800" dirty="0" smtClean="0"/>
          </a:p>
          <a:p>
            <a:pPr>
              <a:buNone/>
            </a:pPr>
            <a:endParaRPr lang="en-US" sz="1800" dirty="0" smtClean="0"/>
          </a:p>
        </p:txBody>
      </p:sp>
      <p:pic>
        <p:nvPicPr>
          <p:cNvPr id="5" name="Picture 4" descr="Women in Computing.jpg"/>
          <p:cNvPicPr>
            <a:picLocks noChangeAspect="1"/>
          </p:cNvPicPr>
          <p:nvPr/>
        </p:nvPicPr>
        <p:blipFill>
          <a:blip r:embed="rId4"/>
          <a:srcRect l="11667"/>
          <a:stretch>
            <a:fillRect/>
          </a:stretch>
        </p:blipFill>
        <p:spPr>
          <a:xfrm>
            <a:off x="0" y="2209800"/>
            <a:ext cx="4523232" cy="21336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500" fill="hold"/>
                                        <p:tgtEl>
                                          <p:spTgt spid="4">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 calcmode="lin" valueType="num">
                                      <p:cBhvr additive="base">
                                        <p:cTn id="5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 calcmode="lin" valueType="num">
                                      <p:cBhvr additive="base">
                                        <p:cTn id="6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vitamix\USB200gb\Microsoft_Art_Brand_etc\EventsDVD_FY07\Photos_for_PPT\Photo_backgrounds\FY06 Brand - IT Portraits\MS IT 06_Alecha woman standing servers laptop .png"/>
          <p:cNvPicPr>
            <a:picLocks noChangeAspect="1" noChangeArrowheads="1"/>
          </p:cNvPicPr>
          <p:nvPr/>
        </p:nvPicPr>
        <p:blipFill>
          <a:blip r:embed="rId3"/>
          <a:srcRect r="5412" b="4576"/>
          <a:stretch>
            <a:fillRect/>
          </a:stretch>
        </p:blipFill>
        <p:spPr bwMode="ltGray">
          <a:xfrm>
            <a:off x="4179888" y="568325"/>
            <a:ext cx="4964112" cy="6289675"/>
          </a:xfrm>
          <a:prstGeom prst="rect">
            <a:avLst/>
          </a:prstGeom>
          <a:noFill/>
          <a:ln w="9525">
            <a:noFill/>
            <a:miter lim="800000"/>
            <a:headEnd/>
            <a:tailEnd/>
          </a:ln>
        </p:spPr>
      </p:pic>
      <p:sp>
        <p:nvSpPr>
          <p:cNvPr id="6" name="Rectangle 2"/>
          <p:cNvSpPr>
            <a:spLocks noGrp="1" noChangeArrowheads="1"/>
          </p:cNvSpPr>
          <p:nvPr>
            <p:ph type="title"/>
          </p:nvPr>
        </p:nvSpPr>
        <p:spPr>
          <a:xfrm>
            <a:off x="368300" y="220663"/>
            <a:ext cx="8382000" cy="609398"/>
          </a:xfrm>
        </p:spPr>
        <p:txBody>
          <a:bodyPr/>
          <a:lstStyle/>
          <a:p>
            <a:pPr defTabSz="914363">
              <a:defRPr/>
            </a:pPr>
            <a:r>
              <a:rPr lang="en-GB" b="1" dirty="0" smtClean="0">
                <a:solidFill>
                  <a:schemeClr val="accent2">
                    <a:lumMod val="75000"/>
                  </a:schemeClr>
                </a:solidFill>
                <a:latin typeface="+mn-lt"/>
              </a:rPr>
              <a:t>“Other women are more likely to see me as 'geeky' because I work in technology”</a:t>
            </a:r>
            <a:br>
              <a:rPr lang="en-GB" b="1" dirty="0" smtClean="0">
                <a:solidFill>
                  <a:schemeClr val="accent2">
                    <a:lumMod val="75000"/>
                  </a:schemeClr>
                </a:solidFill>
                <a:latin typeface="+mn-lt"/>
              </a:rPr>
            </a:br>
            <a:endParaRPr lang="en-GB" b="1" dirty="0">
              <a:solidFill>
                <a:schemeClr val="accent2">
                  <a:lumMod val="75000"/>
                </a:schemeClr>
              </a:solidFill>
              <a:latin typeface="+mn-lt"/>
            </a:endParaRPr>
          </a:p>
        </p:txBody>
      </p:sp>
      <p:sp>
        <p:nvSpPr>
          <p:cNvPr id="8" name="Rounded Rectangle 7"/>
          <p:cNvSpPr/>
          <p:nvPr/>
        </p:nvSpPr>
        <p:spPr bwMode="invGray">
          <a:xfrm>
            <a:off x="533400" y="1752600"/>
            <a:ext cx="7968410" cy="897591"/>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914327" fontAlgn="auto">
              <a:spcBef>
                <a:spcPts val="0"/>
              </a:spcBef>
              <a:spcAft>
                <a:spcPts val="0"/>
              </a:spcAft>
              <a:defRPr/>
            </a:pPr>
            <a:r>
              <a:rPr lang="en-GB" sz="1600" dirty="0"/>
              <a:t>“Yes they do, but I like being geeky and I don't care! Geeky is good! Don't </a:t>
            </a:r>
            <a:br>
              <a:rPr lang="en-GB" sz="1600" dirty="0"/>
            </a:br>
            <a:r>
              <a:rPr lang="en-GB" sz="1600" dirty="0"/>
              <a:t>assume geeky is negative!”</a:t>
            </a:r>
          </a:p>
        </p:txBody>
      </p:sp>
      <p:sp>
        <p:nvSpPr>
          <p:cNvPr id="9" name="Rounded Rectangle 8"/>
          <p:cNvSpPr/>
          <p:nvPr/>
        </p:nvSpPr>
        <p:spPr bwMode="invGray">
          <a:xfrm>
            <a:off x="533400" y="2730333"/>
            <a:ext cx="7968410" cy="555624"/>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914327" fontAlgn="auto">
              <a:spcBef>
                <a:spcPts val="0"/>
              </a:spcBef>
              <a:spcAft>
                <a:spcPts val="0"/>
              </a:spcAft>
              <a:defRPr/>
            </a:pPr>
            <a:r>
              <a:rPr lang="en-GB" sz="1600" dirty="0"/>
              <a:t>“I'd rather be a geek than a shelf stacker.”</a:t>
            </a:r>
          </a:p>
        </p:txBody>
      </p:sp>
      <p:sp>
        <p:nvSpPr>
          <p:cNvPr id="10" name="Rounded Rectangle 9"/>
          <p:cNvSpPr/>
          <p:nvPr/>
        </p:nvSpPr>
        <p:spPr bwMode="invGray">
          <a:xfrm>
            <a:off x="533400" y="4379837"/>
            <a:ext cx="7968410" cy="87824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914327" fontAlgn="auto">
              <a:spcBef>
                <a:spcPts val="0"/>
              </a:spcBef>
              <a:spcAft>
                <a:spcPts val="0"/>
              </a:spcAft>
              <a:defRPr/>
            </a:pPr>
            <a:r>
              <a:rPr lang="en-GB" sz="1600" dirty="0"/>
              <a:t>“I run a dot-com start-up. Most of my peers see that as very cool—not geeky.”</a:t>
            </a:r>
          </a:p>
        </p:txBody>
      </p:sp>
      <p:sp>
        <p:nvSpPr>
          <p:cNvPr id="11" name="Rounded Rectangle 10"/>
          <p:cNvSpPr/>
          <p:nvPr/>
        </p:nvSpPr>
        <p:spPr bwMode="invGray">
          <a:xfrm>
            <a:off x="533400" y="5314352"/>
            <a:ext cx="7968410" cy="863233"/>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914327" fontAlgn="auto">
              <a:spcBef>
                <a:spcPts val="0"/>
              </a:spcBef>
              <a:spcAft>
                <a:spcPts val="0"/>
              </a:spcAft>
              <a:defRPr/>
            </a:pPr>
            <a:r>
              <a:rPr lang="en-GB" sz="1600" dirty="0"/>
              <a:t>“Other women are more in awe of what I do!”</a:t>
            </a:r>
          </a:p>
        </p:txBody>
      </p:sp>
      <p:sp>
        <p:nvSpPr>
          <p:cNvPr id="16" name="Rounded Rectangle 15"/>
          <p:cNvSpPr/>
          <p:nvPr/>
        </p:nvSpPr>
        <p:spPr bwMode="invGray">
          <a:xfrm>
            <a:off x="531052" y="3358945"/>
            <a:ext cx="7968410" cy="970671"/>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914327" fontAlgn="auto">
              <a:spcBef>
                <a:spcPts val="0"/>
              </a:spcBef>
              <a:spcAft>
                <a:spcPts val="0"/>
              </a:spcAft>
              <a:defRPr/>
            </a:pPr>
            <a:r>
              <a:rPr lang="en-GB" sz="1600" dirty="0"/>
              <a:t>“I was always seen as geeky by any non-technical females and was often treated </a:t>
            </a:r>
            <a:br>
              <a:rPr lang="en-GB" sz="1600" dirty="0"/>
            </a:br>
            <a:r>
              <a:rPr lang="en-GB" sz="1600" dirty="0"/>
              <a:t>as an outcast because of the department I worked in.”</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75000"/>
                  </a:schemeClr>
                </a:solidFill>
                <a:latin typeface="+mn-lt"/>
              </a:rPr>
              <a:t>Women in Games?</a:t>
            </a:r>
            <a:endParaRPr lang="en-GB" b="1" dirty="0" smtClean="0">
              <a:solidFill>
                <a:schemeClr val="accent2">
                  <a:lumMod val="75000"/>
                </a:schemeClr>
              </a:solidFill>
              <a:latin typeface="+mn-lt"/>
            </a:endParaRPr>
          </a:p>
        </p:txBody>
      </p:sp>
      <p:sp>
        <p:nvSpPr>
          <p:cNvPr id="3" name="Content Placeholder 2"/>
          <p:cNvSpPr>
            <a:spLocks noGrp="1"/>
          </p:cNvSpPr>
          <p:nvPr>
            <p:ph idx="1"/>
          </p:nvPr>
        </p:nvSpPr>
        <p:spPr/>
        <p:txBody>
          <a:bodyPr>
            <a:normAutofit lnSpcReduction="10000"/>
          </a:bodyPr>
          <a:lstStyle/>
          <a:p>
            <a:pPr>
              <a:spcBef>
                <a:spcPct val="0"/>
              </a:spcBef>
            </a:pPr>
            <a:r>
              <a:rPr lang="en-GB" sz="2800" b="1" dirty="0" smtClean="0">
                <a:solidFill>
                  <a:schemeClr val="accent2">
                    <a:lumMod val="75000"/>
                  </a:schemeClr>
                </a:solidFill>
                <a:ea typeface="+mj-ea"/>
                <a:cs typeface="+mj-cs"/>
              </a:rPr>
              <a:t>41% of Australian Gamers are Women</a:t>
            </a:r>
          </a:p>
          <a:p>
            <a:pPr lvl="1">
              <a:spcBef>
                <a:spcPct val="0"/>
              </a:spcBef>
            </a:pPr>
            <a:r>
              <a:rPr lang="en-GB" sz="2400" dirty="0" smtClean="0">
                <a:solidFill>
                  <a:schemeClr val="accent2">
                    <a:lumMod val="75000"/>
                  </a:schemeClr>
                </a:solidFill>
                <a:ea typeface="+mj-ea"/>
                <a:cs typeface="+mj-cs"/>
              </a:rPr>
              <a:t>Average age 28</a:t>
            </a:r>
          </a:p>
          <a:p>
            <a:r>
              <a:rPr lang="en-GB" sz="2800" b="1" dirty="0" smtClean="0">
                <a:solidFill>
                  <a:schemeClr val="accent2">
                    <a:lumMod val="75000"/>
                  </a:schemeClr>
                </a:solidFill>
                <a:ea typeface="+mj-ea"/>
                <a:cs typeface="+mj-cs"/>
              </a:rPr>
              <a:t>30% US Women Gamers</a:t>
            </a:r>
          </a:p>
          <a:p>
            <a:pPr lvl="1"/>
            <a:r>
              <a:rPr lang="en-GB" sz="2400" dirty="0" smtClean="0">
                <a:solidFill>
                  <a:schemeClr val="accent2">
                    <a:lumMod val="75000"/>
                  </a:schemeClr>
                </a:solidFill>
                <a:ea typeface="+mj-ea"/>
                <a:cs typeface="+mj-cs"/>
              </a:rPr>
              <a:t>7.4 hours week</a:t>
            </a:r>
          </a:p>
          <a:p>
            <a:r>
              <a:rPr lang="en-GB" sz="2800" b="1" dirty="0" smtClean="0">
                <a:solidFill>
                  <a:schemeClr val="accent2">
                    <a:lumMod val="75000"/>
                  </a:schemeClr>
                </a:solidFill>
                <a:ea typeface="+mj-ea"/>
                <a:cs typeface="+mj-cs"/>
              </a:rPr>
              <a:t>Successful games: Sims / World of </a:t>
            </a:r>
            <a:r>
              <a:rPr lang="en-GB" sz="2800" b="1" dirty="0" err="1" smtClean="0">
                <a:solidFill>
                  <a:schemeClr val="accent2">
                    <a:lumMod val="75000"/>
                  </a:schemeClr>
                </a:solidFill>
                <a:ea typeface="+mj-ea"/>
                <a:cs typeface="+mj-cs"/>
              </a:rPr>
              <a:t>Warcraft</a:t>
            </a:r>
            <a:endParaRPr lang="en-GB" sz="2800" b="1" dirty="0" smtClean="0">
              <a:solidFill>
                <a:schemeClr val="accent2">
                  <a:lumMod val="75000"/>
                </a:schemeClr>
              </a:solidFill>
              <a:ea typeface="+mj-ea"/>
              <a:cs typeface="+mj-cs"/>
            </a:endParaRPr>
          </a:p>
          <a:p>
            <a:pPr lvl="1"/>
            <a:r>
              <a:rPr lang="en-GB" sz="2400" dirty="0" smtClean="0">
                <a:solidFill>
                  <a:schemeClr val="accent2">
                    <a:lumMod val="75000"/>
                  </a:schemeClr>
                </a:solidFill>
                <a:ea typeface="+mj-ea"/>
                <a:cs typeface="+mj-cs"/>
              </a:rPr>
              <a:t>Both about building relationships</a:t>
            </a:r>
          </a:p>
          <a:p>
            <a:r>
              <a:rPr lang="en-GB" sz="2800" b="1" dirty="0" smtClean="0">
                <a:solidFill>
                  <a:schemeClr val="accent2">
                    <a:lumMod val="75000"/>
                  </a:schemeClr>
                </a:solidFill>
                <a:ea typeface="+mj-ea"/>
                <a:cs typeface="+mj-cs"/>
              </a:rPr>
              <a:t>The key to creating more games that appeal to women is to get more women into the industry</a:t>
            </a:r>
            <a:r>
              <a:rPr lang="en-GB" dirty="0" smtClean="0">
                <a:solidFill>
                  <a:schemeClr val="accent2">
                    <a:lumMod val="75000"/>
                  </a:schemeClr>
                </a:solidFill>
              </a:rPr>
              <a:t>. </a:t>
            </a:r>
          </a:p>
          <a:p>
            <a:pPr lvl="1"/>
            <a:r>
              <a:rPr lang="en-GB" sz="2400" dirty="0" smtClean="0">
                <a:solidFill>
                  <a:schemeClr val="accent2">
                    <a:lumMod val="75000"/>
                  </a:schemeClr>
                </a:solidFill>
                <a:ea typeface="+mj-ea"/>
                <a:cs typeface="+mj-cs"/>
              </a:rPr>
              <a:t>By diversifying the workforce, developers hope to create products that appeal to a wider audience</a:t>
            </a:r>
            <a:r>
              <a:rPr lang="en-GB" sz="2400" b="1" dirty="0" smtClean="0">
                <a:solidFill>
                  <a:schemeClr val="accent2">
                    <a:lumMod val="75000"/>
                  </a:schemeClr>
                </a:solidFill>
                <a:ea typeface="+mj-ea"/>
                <a:cs typeface="+mj-cs"/>
              </a:rPr>
              <a:t>.</a:t>
            </a:r>
          </a:p>
          <a:p>
            <a:endParaRPr lang="en-GB" dirty="0">
              <a:solidFill>
                <a:schemeClr val="accent2">
                  <a:lumMod val="75000"/>
                </a:schemeClr>
              </a:solidFill>
            </a:endParaRPr>
          </a:p>
        </p:txBody>
      </p:sp>
      <p:pic>
        <p:nvPicPr>
          <p:cNvPr id="4" name="Picture 4" descr="\\vitamix\USB200gb\Microsoft_Art_Brand_etc\EventsDVD_FY07\Photos_for_PPT\Photo_backgrounds\FY06 Brand - Business\MSB Business_Mei_woman smiling desk monitor work.png"/>
          <p:cNvPicPr>
            <a:picLocks noChangeAspect="1" noChangeArrowheads="1"/>
          </p:cNvPicPr>
          <p:nvPr/>
        </p:nvPicPr>
        <p:blipFill>
          <a:blip r:embed="rId3"/>
          <a:srcRect/>
          <a:stretch>
            <a:fillRect/>
          </a:stretch>
        </p:blipFill>
        <p:spPr bwMode="ltGray">
          <a:xfrm>
            <a:off x="3013075" y="2513012"/>
            <a:ext cx="6207125" cy="43449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657600" y="1182231"/>
            <a:ext cx="4876800" cy="5142369"/>
          </a:xfrm>
          <a:prstGeom prst="roundRect">
            <a:avLst>
              <a:gd name="adj" fmla="val 11111"/>
            </a:avLst>
          </a:prstGeom>
          <a:ln w="190500" cap="rnd">
            <a:solidFill>
              <a:srgbClr val="C8C6BD"/>
            </a:solidFill>
            <a:prstDash val="solid"/>
          </a:ln>
          <a:effectLst>
            <a:glow rad="228600">
              <a:schemeClr val="accent2">
                <a:satMod val="175000"/>
                <a:alpha val="40000"/>
              </a:schemeClr>
            </a:glow>
            <a:outerShdw blurRad="50800" dist="38100" dir="13500000" algn="br" rotWithShape="0">
              <a:prstClr val="black">
                <a:alpha val="40000"/>
              </a:prstClr>
            </a:outerShdw>
            <a:reflection blurRad="6350" stA="50000" endA="275" endPos="40000" dist="101600" dir="5400000" sy="-100000" algn="bl" rotWithShape="0"/>
            <a:softEdge rad="317500"/>
          </a:effectLst>
          <a:scene3d>
            <a:camera prst="perspectiveContrastingLeftFacing"/>
            <a:lightRig rig="threePt" dir="t">
              <a:rot lat="0" lon="0" rev="19200000"/>
            </a:lightRig>
          </a:scene3d>
          <a:sp3d extrusionH="25400">
            <a:bevelT w="304800" h="152400" prst="hardEdge"/>
            <a:extrusionClr>
              <a:srgbClr val="FFFFFF"/>
            </a:extrusionClr>
          </a:sp3d>
        </p:spPr>
      </p:pic>
      <p:sp>
        <p:nvSpPr>
          <p:cNvPr id="2" name="Title 1"/>
          <p:cNvSpPr>
            <a:spLocks noGrp="1"/>
          </p:cNvSpPr>
          <p:nvPr>
            <p:ph type="title"/>
          </p:nvPr>
        </p:nvSpPr>
        <p:spPr/>
        <p:txBody>
          <a:bodyPr/>
          <a:lstStyle/>
          <a:p>
            <a:r>
              <a:rPr lang="en-GB" sz="3200" b="1" dirty="0" smtClean="0">
                <a:solidFill>
                  <a:schemeClr val="accent2">
                    <a:lumMod val="75000"/>
                  </a:schemeClr>
                </a:solidFill>
                <a:latin typeface="+mn-lt"/>
              </a:rPr>
              <a:t>Lisa Bidder</a:t>
            </a:r>
          </a:p>
        </p:txBody>
      </p:sp>
      <p:sp>
        <p:nvSpPr>
          <p:cNvPr id="7" name="Text Placeholder 3"/>
          <p:cNvSpPr txBox="1">
            <a:spLocks/>
          </p:cNvSpPr>
          <p:nvPr/>
        </p:nvSpPr>
        <p:spPr bwMode="auto">
          <a:xfrm>
            <a:off x="368300" y="776170"/>
            <a:ext cx="8394700" cy="4154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84939" marR="0" lvl="0" indent="-384939" defTabSz="914327">
              <a:lnSpc>
                <a:spcPct val="90000"/>
              </a:lnSpc>
              <a:spcBef>
                <a:spcPct val="20000"/>
              </a:spcBef>
              <a:buClrTx/>
              <a:buSzTx/>
              <a:tabLst/>
              <a:defRPr/>
            </a:pPr>
            <a:r>
              <a:rPr lang="en-GB" sz="3000" dirty="0" smtClean="0">
                <a:ln w="18415" cmpd="sng">
                  <a:noFill/>
                  <a:prstDash val="solid"/>
                </a:ln>
                <a:solidFill>
                  <a:schemeClr val="accent2">
                    <a:lumMod val="75000"/>
                  </a:schemeClr>
                </a:solidFill>
                <a:effectLst>
                  <a:outerShdw blurRad="60007" dist="310007" dir="7680000" sy="30000" kx="1300200" algn="ctr" rotWithShape="0">
                    <a:prstClr val="black">
                      <a:alpha val="32000"/>
                    </a:prstClr>
                  </a:outerShdw>
                </a:effectLst>
                <a:latin typeface="+mn-lt"/>
              </a:rPr>
              <a:t>Xbox MVP</a:t>
            </a:r>
            <a:endParaRPr lang="en-GB" sz="3000" dirty="0">
              <a:ln w="18415" cmpd="sng">
                <a:noFill/>
                <a:prstDash val="solid"/>
              </a:ln>
              <a:solidFill>
                <a:schemeClr val="accent2">
                  <a:lumMod val="75000"/>
                </a:schemeClr>
              </a:solidFill>
              <a:effectLst>
                <a:outerShdw blurRad="60007" dist="310007" dir="7680000" sy="30000" kx="1300200" algn="ctr" rotWithShape="0">
                  <a:prstClr val="black">
                    <a:alpha val="32000"/>
                  </a:prstClr>
                </a:outerShdw>
              </a:effectLst>
              <a:latin typeface="+mn-lt"/>
            </a:endParaRPr>
          </a:p>
        </p:txBody>
      </p:sp>
      <p:sp>
        <p:nvSpPr>
          <p:cNvPr id="8" name="Content Placeholder 2"/>
          <p:cNvSpPr>
            <a:spLocks noGrp="1"/>
          </p:cNvSpPr>
          <p:nvPr>
            <p:ph idx="1"/>
          </p:nvPr>
        </p:nvSpPr>
        <p:spPr>
          <a:xfrm>
            <a:off x="368300" y="1839913"/>
            <a:ext cx="3975100" cy="1512887"/>
          </a:xfrm>
        </p:spPr>
        <p:txBody>
          <a:bodyPr/>
          <a:lstStyle/>
          <a:p>
            <a:pPr defTabSz="914363">
              <a:spcBef>
                <a:spcPct val="0"/>
              </a:spcBef>
              <a:buNone/>
            </a:pPr>
            <a:r>
              <a:rPr lang="en-GB" sz="2400" kern="1200" spc="-125" dirty="0" smtClean="0">
                <a:ln w="3175">
                  <a:noFill/>
                </a:ln>
                <a:solidFill>
                  <a:schemeClr val="accent2">
                    <a:lumMod val="75000"/>
                  </a:schemeClr>
                </a:solidFill>
                <a:ea typeface="+mj-ea"/>
                <a:cs typeface="+mj-cs"/>
              </a:rPr>
              <a:t>Keep hitting that </a:t>
            </a:r>
            <a:r>
              <a:rPr lang="en-GB" sz="2400" kern="1200" spc="-125" dirty="0" smtClean="0">
                <a:ln w="3175">
                  <a:noFill/>
                </a:ln>
                <a:solidFill>
                  <a:schemeClr val="accent2">
                    <a:lumMod val="75000"/>
                  </a:schemeClr>
                </a:solidFill>
                <a:ea typeface="+mj-ea"/>
                <a:cs typeface="+mj-cs"/>
              </a:rPr>
              <a:t>wall -  </a:t>
            </a:r>
            <a:r>
              <a:rPr lang="en-GB" sz="2400" kern="1200" spc="-125" dirty="0" smtClean="0">
                <a:ln w="3175">
                  <a:noFill/>
                </a:ln>
                <a:solidFill>
                  <a:schemeClr val="accent2">
                    <a:lumMod val="75000"/>
                  </a:schemeClr>
                </a:solidFill>
                <a:ea typeface="+mj-ea"/>
                <a:cs typeface="+mj-cs"/>
              </a:rPr>
              <a:t>eventually you will break it </a:t>
            </a:r>
            <a:r>
              <a:rPr lang="en-GB" sz="2400" kern="1200" spc="-125" dirty="0" smtClean="0">
                <a:ln w="3175">
                  <a:noFill/>
                </a:ln>
                <a:solidFill>
                  <a:schemeClr val="accent2">
                    <a:lumMod val="75000"/>
                  </a:schemeClr>
                </a:solidFill>
                <a:ea typeface="+mj-ea"/>
                <a:cs typeface="+mj-cs"/>
              </a:rPr>
              <a:t>down</a:t>
            </a:r>
            <a:endParaRPr lang="en-GB" sz="2400" kern="1200" spc="-125" dirty="0" smtClean="0">
              <a:ln w="3175">
                <a:noFill/>
              </a:ln>
              <a:solidFill>
                <a:schemeClr val="accent2">
                  <a:lumMod val="75000"/>
                </a:schemeClr>
              </a:solidFill>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8" presetClass="emph" presetSubtype="0" fill="hold" grpId="1" nodeType="withEffect">
                                  <p:stCondLst>
                                    <p:cond delay="0"/>
                                  </p:stCondLst>
                                  <p:childTnLst>
                                    <p:animRot by="21600000">
                                      <p:cBhvr>
                                        <p:cTn id="8" dur="2000" fill="hold"/>
                                        <p:tgtEl>
                                          <p:spTgt spid="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par>
                          <p:cTn id="13" fill="hold">
                            <p:stCondLst>
                              <p:cond delay="0"/>
                            </p:stCondLst>
                            <p:childTnLst>
                              <p:par>
                                <p:cTn id="14" presetID="30" presetClass="emph" presetSubtype="0" repeatCount="3000" fill="hold" nodeType="afterEffect">
                                  <p:stCondLst>
                                    <p:cond delay="3500"/>
                                  </p:stCondLst>
                                  <p:childTnLst>
                                    <p:animClr clrSpc="hsl">
                                      <p:cBhvr override="childStyle">
                                        <p:cTn id="15" dur="500" fill="hold"/>
                                        <p:tgtEl>
                                          <p:spTgt spid="8">
                                            <p:txEl>
                                              <p:pRg st="0" end="0"/>
                                            </p:txEl>
                                          </p:spTgt>
                                        </p:tgtEl>
                                        <p:attrNameLst>
                                          <p:attrName>style.color</p:attrName>
                                        </p:attrNameLst>
                                      </p:cBhvr>
                                      <p:by>
                                        <p:hsl h="0" s="12549" l="25098"/>
                                      </p:by>
                                    </p:animClr>
                                    <p:animClr clrSpc="hsl">
                                      <p:cBhvr>
                                        <p:cTn id="16" dur="500" fill="hold"/>
                                        <p:tgtEl>
                                          <p:spTgt spid="8">
                                            <p:txEl>
                                              <p:pRg st="0" end="0"/>
                                            </p:txEl>
                                          </p:spTgt>
                                        </p:tgtEl>
                                        <p:attrNameLst>
                                          <p:attrName>fillcolor</p:attrName>
                                        </p:attrNameLst>
                                      </p:cBhvr>
                                      <p:by>
                                        <p:hsl h="0" s="12549" l="25098"/>
                                      </p:by>
                                    </p:animClr>
                                    <p:animClr clrSpc="hsl">
                                      <p:cBhvr>
                                        <p:cTn id="17" dur="500" fill="hold"/>
                                        <p:tgtEl>
                                          <p:spTgt spid="8">
                                            <p:txEl>
                                              <p:pRg st="0" end="0"/>
                                            </p:txEl>
                                          </p:spTgt>
                                        </p:tgtEl>
                                        <p:attrNameLst>
                                          <p:attrName>stroke.color</p:attrName>
                                        </p:attrNameLst>
                                      </p:cBhvr>
                                      <p:by>
                                        <p:hsl h="0" s="12549" l="25098"/>
                                      </p:by>
                                    </p:animClr>
                                    <p:set>
                                      <p:cBhvr>
                                        <p:cTn id="18"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chemeClr val="accent2">
                    <a:lumMod val="75000"/>
                  </a:schemeClr>
                </a:solidFill>
                <a:latin typeface="+mn-lt"/>
              </a:rPr>
              <a:t>Anatomy of a Girl Gamer </a:t>
            </a:r>
            <a:r>
              <a:rPr lang="en-GB" dirty="0" smtClean="0">
                <a:solidFill>
                  <a:schemeClr val="accent2">
                    <a:lumMod val="75000"/>
                  </a:schemeClr>
                </a:solidFill>
                <a:latin typeface="+mn-lt"/>
              </a:rPr>
              <a:t/>
            </a:r>
            <a:br>
              <a:rPr lang="en-GB" dirty="0" smtClean="0">
                <a:solidFill>
                  <a:schemeClr val="accent2">
                    <a:lumMod val="75000"/>
                  </a:schemeClr>
                </a:solidFill>
                <a:latin typeface="+mn-lt"/>
              </a:rPr>
            </a:br>
            <a:endParaRPr lang="en-US" dirty="0">
              <a:solidFill>
                <a:schemeClr val="accent2">
                  <a:lumMod val="75000"/>
                </a:schemeClr>
              </a:solidFill>
              <a:latin typeface="+mn-lt"/>
            </a:endParaRPr>
          </a:p>
        </p:txBody>
      </p:sp>
      <p:sp>
        <p:nvSpPr>
          <p:cNvPr id="4" name="TextBox 3"/>
          <p:cNvSpPr txBox="1"/>
          <p:nvPr/>
        </p:nvSpPr>
        <p:spPr>
          <a:xfrm>
            <a:off x="457200" y="2514600"/>
            <a:ext cx="8458200" cy="2123658"/>
          </a:xfrm>
          <a:prstGeom prst="rect">
            <a:avLst/>
          </a:prstGeom>
          <a:noFill/>
        </p:spPr>
        <p:txBody>
          <a:bodyPr wrap="square" rtlCol="0">
            <a:spAutoFit/>
          </a:bodyPr>
          <a:lstStyle/>
          <a:p>
            <a:pPr>
              <a:buFont typeface="Arial" pitchFamily="34" charset="0"/>
              <a:buChar char="•"/>
            </a:pPr>
            <a:r>
              <a:rPr lang="en-US" dirty="0" smtClean="0">
                <a:solidFill>
                  <a:schemeClr val="accent2">
                    <a:lumMod val="75000"/>
                  </a:schemeClr>
                </a:solidFill>
                <a:latin typeface="+mn-lt"/>
              </a:rPr>
              <a:t> </a:t>
            </a:r>
            <a:r>
              <a:rPr lang="en-US" sz="2000" b="1" dirty="0" smtClean="0">
                <a:solidFill>
                  <a:schemeClr val="accent2">
                    <a:lumMod val="75000"/>
                  </a:schemeClr>
                </a:solidFill>
                <a:latin typeface="+mn-lt"/>
              </a:rPr>
              <a:t>Loves great game play – </a:t>
            </a:r>
            <a:r>
              <a:rPr lang="en-US" sz="1600" dirty="0" smtClean="0">
                <a:solidFill>
                  <a:schemeClr val="accent2">
                    <a:lumMod val="75000"/>
                  </a:schemeClr>
                </a:solidFill>
                <a:latin typeface="+mn-lt"/>
              </a:rPr>
              <a:t>let me be “in the game” &amp; give me realistic</a:t>
            </a:r>
          </a:p>
          <a:p>
            <a:pPr lvl="2">
              <a:buFont typeface="Arial" pitchFamily="34" charset="0"/>
              <a:buChar char="•"/>
            </a:pPr>
            <a:r>
              <a:rPr lang="en-US" sz="1600" dirty="0" smtClean="0">
                <a:solidFill>
                  <a:schemeClr val="accent2">
                    <a:lumMod val="75000"/>
                  </a:schemeClr>
                </a:solidFill>
                <a:latin typeface="+mn-lt"/>
              </a:rPr>
              <a:t> a story that reads like a book</a:t>
            </a:r>
          </a:p>
          <a:p>
            <a:pPr lvl="2">
              <a:buFont typeface="Arial" pitchFamily="34" charset="0"/>
              <a:buChar char="•"/>
            </a:pPr>
            <a:r>
              <a:rPr lang="en-US" sz="1600" dirty="0" smtClean="0">
                <a:solidFill>
                  <a:schemeClr val="accent2">
                    <a:lumMod val="75000"/>
                  </a:schemeClr>
                </a:solidFill>
                <a:latin typeface="+mn-lt"/>
              </a:rPr>
              <a:t>sweeping vistas</a:t>
            </a:r>
          </a:p>
          <a:p>
            <a:pPr lvl="2">
              <a:buFont typeface="Arial" pitchFamily="34" charset="0"/>
              <a:buChar char="•"/>
            </a:pPr>
            <a:r>
              <a:rPr lang="en-US" sz="1600" dirty="0" smtClean="0">
                <a:solidFill>
                  <a:schemeClr val="accent2">
                    <a:lumMod val="75000"/>
                  </a:schemeClr>
                </a:solidFill>
                <a:latin typeface="+mn-lt"/>
              </a:rPr>
              <a:t>epic adventure</a:t>
            </a:r>
          </a:p>
          <a:p>
            <a:pPr lvl="2">
              <a:buFont typeface="Arial" pitchFamily="34" charset="0"/>
              <a:buChar char="•"/>
            </a:pPr>
            <a:r>
              <a:rPr lang="en-US" sz="1600" dirty="0" smtClean="0">
                <a:solidFill>
                  <a:schemeClr val="accent2">
                    <a:lumMod val="75000"/>
                  </a:schemeClr>
                </a:solidFill>
                <a:latin typeface="+mn-lt"/>
              </a:rPr>
              <a:t> problem solving</a:t>
            </a:r>
          </a:p>
          <a:p>
            <a:pPr lvl="2">
              <a:buFont typeface="Arial" pitchFamily="34" charset="0"/>
              <a:buChar char="•"/>
            </a:pPr>
            <a:r>
              <a:rPr lang="en-US" sz="1600" dirty="0" smtClean="0">
                <a:solidFill>
                  <a:schemeClr val="accent2">
                    <a:lumMod val="75000"/>
                  </a:schemeClr>
                </a:solidFill>
                <a:latin typeface="+mn-lt"/>
              </a:rPr>
              <a:t> ability to kick some ass if necessary</a:t>
            </a:r>
          </a:p>
          <a:p>
            <a:pPr lvl="2">
              <a:buFont typeface="Arial" pitchFamily="34" charset="0"/>
              <a:buChar char="•"/>
            </a:pPr>
            <a:r>
              <a:rPr lang="en-US" sz="1600" dirty="0" smtClean="0">
                <a:solidFill>
                  <a:schemeClr val="accent2">
                    <a:lumMod val="75000"/>
                  </a:schemeClr>
                </a:solidFill>
                <a:latin typeface="+mn-lt"/>
              </a:rPr>
              <a:t> blood smears  (contextual note: comes from a biology major background)</a:t>
            </a:r>
          </a:p>
          <a:p>
            <a:pPr lvl="2">
              <a:buFont typeface="Arial" pitchFamily="34" charset="0"/>
              <a:buChar char="•"/>
            </a:pPr>
            <a:r>
              <a:rPr lang="en-US" sz="1600" dirty="0" smtClean="0">
                <a:solidFill>
                  <a:schemeClr val="accent2">
                    <a:lumMod val="75000"/>
                  </a:schemeClr>
                </a:solidFill>
                <a:latin typeface="+mn-lt"/>
              </a:rPr>
              <a:t> physical </a:t>
            </a:r>
            <a:r>
              <a:rPr lang="en-US" sz="1600" dirty="0" smtClean="0">
                <a:solidFill>
                  <a:schemeClr val="accent2">
                    <a:lumMod val="75000"/>
                  </a:schemeClr>
                </a:solidFill>
                <a:latin typeface="+mn-lt"/>
              </a:rPr>
              <a:t>movements</a:t>
            </a:r>
            <a:endParaRPr lang="en-US" sz="1600" dirty="0" smtClean="0">
              <a:solidFill>
                <a:schemeClr val="accent2">
                  <a:lumMod val="75000"/>
                </a:schemeClr>
              </a:solidFill>
              <a:latin typeface="+mn-lt"/>
            </a:endParaRPr>
          </a:p>
        </p:txBody>
      </p:sp>
      <p:pic>
        <p:nvPicPr>
          <p:cNvPr id="5" name="Picture 4" descr="Gamertag-kimpossible.GIF"/>
          <p:cNvPicPr>
            <a:picLocks noChangeAspect="1"/>
          </p:cNvPicPr>
          <p:nvPr/>
        </p:nvPicPr>
        <p:blipFill>
          <a:blip r:embed="rId2"/>
          <a:stretch>
            <a:fillRect/>
          </a:stretch>
        </p:blipFill>
        <p:spPr>
          <a:xfrm>
            <a:off x="1828800" y="914400"/>
            <a:ext cx="3733800" cy="10850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chemeClr val="accent2">
                    <a:lumMod val="75000"/>
                  </a:schemeClr>
                </a:solidFill>
                <a:latin typeface="+mn-lt"/>
              </a:rPr>
              <a:t>Anatomy of a Girl Gamer </a:t>
            </a:r>
            <a:r>
              <a:rPr lang="en-GB" dirty="0" smtClean="0">
                <a:solidFill>
                  <a:schemeClr val="accent2">
                    <a:lumMod val="75000"/>
                  </a:schemeClr>
                </a:solidFill>
                <a:latin typeface="+mn-lt"/>
              </a:rPr>
              <a:t/>
            </a:r>
            <a:br>
              <a:rPr lang="en-GB" dirty="0" smtClean="0">
                <a:solidFill>
                  <a:schemeClr val="accent2">
                    <a:lumMod val="75000"/>
                  </a:schemeClr>
                </a:solidFill>
                <a:latin typeface="+mn-lt"/>
              </a:rPr>
            </a:br>
            <a:endParaRPr lang="en-US" dirty="0">
              <a:solidFill>
                <a:schemeClr val="accent2">
                  <a:lumMod val="75000"/>
                </a:schemeClr>
              </a:solidFill>
              <a:latin typeface="+mn-lt"/>
            </a:endParaRPr>
          </a:p>
        </p:txBody>
      </p:sp>
      <p:sp>
        <p:nvSpPr>
          <p:cNvPr id="4" name="TextBox 3"/>
          <p:cNvSpPr txBox="1"/>
          <p:nvPr/>
        </p:nvSpPr>
        <p:spPr>
          <a:xfrm>
            <a:off x="457200" y="2484834"/>
            <a:ext cx="8458200" cy="3354765"/>
          </a:xfrm>
          <a:prstGeom prst="rect">
            <a:avLst/>
          </a:prstGeom>
          <a:noFill/>
        </p:spPr>
        <p:txBody>
          <a:bodyPr wrap="square" rtlCol="0">
            <a:spAutoFit/>
          </a:bodyPr>
          <a:lstStyle/>
          <a:p>
            <a:pPr>
              <a:buFont typeface="Arial" pitchFamily="34" charset="0"/>
              <a:buChar char="•"/>
            </a:pPr>
            <a:r>
              <a:rPr lang="en-US" sz="2000" b="1" dirty="0" smtClean="0">
                <a:solidFill>
                  <a:schemeClr val="accent2">
                    <a:lumMod val="75000"/>
                  </a:schemeClr>
                </a:solidFill>
                <a:latin typeface="+mn-lt"/>
              </a:rPr>
              <a:t>Enable </a:t>
            </a:r>
            <a:r>
              <a:rPr lang="en-US" sz="2000" b="1" dirty="0" smtClean="0">
                <a:solidFill>
                  <a:schemeClr val="accent2">
                    <a:lumMod val="75000"/>
                  </a:schemeClr>
                </a:solidFill>
                <a:latin typeface="+mn-lt"/>
              </a:rPr>
              <a:t>Fantasies</a:t>
            </a:r>
          </a:p>
          <a:p>
            <a:pPr lvl="1">
              <a:buFont typeface="Arial" pitchFamily="34" charset="0"/>
              <a:buChar char="•"/>
            </a:pPr>
            <a:r>
              <a:rPr lang="en-US" sz="2000" b="1" dirty="0" smtClean="0">
                <a:solidFill>
                  <a:schemeClr val="accent2">
                    <a:lumMod val="75000"/>
                  </a:schemeClr>
                </a:solidFill>
                <a:latin typeface="+mn-lt"/>
              </a:rPr>
              <a:t>  Rock Band &amp; Guitar Hero – </a:t>
            </a:r>
            <a:r>
              <a:rPr lang="en-US" sz="1600" dirty="0" smtClean="0">
                <a:solidFill>
                  <a:schemeClr val="accent2">
                    <a:lumMod val="75000"/>
                  </a:schemeClr>
                </a:solidFill>
                <a:latin typeface="+mn-lt"/>
              </a:rPr>
              <a:t>living out dreams</a:t>
            </a:r>
          </a:p>
          <a:p>
            <a:pPr lvl="2">
              <a:buFont typeface="Arial" pitchFamily="34" charset="0"/>
              <a:buChar char="•"/>
            </a:pPr>
            <a:r>
              <a:rPr lang="en-US" sz="1600" dirty="0" smtClean="0">
                <a:solidFill>
                  <a:schemeClr val="accent2">
                    <a:lumMod val="75000"/>
                  </a:schemeClr>
                </a:solidFill>
                <a:latin typeface="+mn-lt"/>
              </a:rPr>
              <a:t> playing guitars &amp; singing</a:t>
            </a:r>
          </a:p>
          <a:p>
            <a:pPr lvl="2">
              <a:buFont typeface="Arial" pitchFamily="34" charset="0"/>
              <a:buChar char="•"/>
            </a:pPr>
            <a:r>
              <a:rPr lang="en-US" sz="1600" dirty="0" smtClean="0">
                <a:solidFill>
                  <a:schemeClr val="accent2">
                    <a:lumMod val="75000"/>
                  </a:schemeClr>
                </a:solidFill>
                <a:latin typeface="+mn-lt"/>
              </a:rPr>
              <a:t> </a:t>
            </a:r>
            <a:r>
              <a:rPr lang="en-US" sz="1600" dirty="0" err="1" smtClean="0">
                <a:solidFill>
                  <a:schemeClr val="accent2">
                    <a:lumMod val="75000"/>
                  </a:schemeClr>
                </a:solidFill>
                <a:latin typeface="+mn-lt"/>
              </a:rPr>
              <a:t>fashionista</a:t>
            </a:r>
            <a:r>
              <a:rPr lang="en-US" sz="1600" dirty="0" smtClean="0">
                <a:solidFill>
                  <a:schemeClr val="accent2">
                    <a:lumMod val="75000"/>
                  </a:schemeClr>
                </a:solidFill>
                <a:latin typeface="+mn-lt"/>
              </a:rPr>
              <a:t> – can change avatar clothes to something I would never wear </a:t>
            </a:r>
          </a:p>
          <a:p>
            <a:pPr lvl="1">
              <a:buFont typeface="Arial" pitchFamily="34" charset="0"/>
              <a:buChar char="•"/>
            </a:pPr>
            <a:r>
              <a:rPr lang="en-US" sz="2000" dirty="0" smtClean="0">
                <a:solidFill>
                  <a:schemeClr val="accent2">
                    <a:lumMod val="75000"/>
                  </a:schemeClr>
                </a:solidFill>
                <a:latin typeface="+mn-lt"/>
              </a:rPr>
              <a:t> </a:t>
            </a:r>
            <a:r>
              <a:rPr lang="en-US" sz="2000" b="1" dirty="0" smtClean="0">
                <a:solidFill>
                  <a:schemeClr val="accent2">
                    <a:lumMod val="75000"/>
                  </a:schemeClr>
                </a:solidFill>
                <a:latin typeface="+mn-lt"/>
              </a:rPr>
              <a:t>Card &amp; Board Online Games </a:t>
            </a:r>
            <a:r>
              <a:rPr lang="en-US" sz="2000" dirty="0" smtClean="0">
                <a:solidFill>
                  <a:schemeClr val="accent2">
                    <a:lumMod val="75000"/>
                  </a:schemeClr>
                </a:solidFill>
                <a:latin typeface="+mn-lt"/>
              </a:rPr>
              <a:t>– </a:t>
            </a:r>
            <a:r>
              <a:rPr lang="en-US" sz="1600" dirty="0" smtClean="0">
                <a:solidFill>
                  <a:schemeClr val="accent2">
                    <a:lumMod val="75000"/>
                  </a:schemeClr>
                </a:solidFill>
                <a:latin typeface="+mn-lt"/>
              </a:rPr>
              <a:t>never have to endure family ridicule when losing</a:t>
            </a:r>
          </a:p>
          <a:p>
            <a:r>
              <a:rPr lang="en-US" dirty="0" smtClean="0">
                <a:solidFill>
                  <a:schemeClr val="accent2">
                    <a:lumMod val="75000"/>
                  </a:schemeClr>
                </a:solidFill>
                <a:latin typeface="+mn-lt"/>
              </a:rPr>
              <a:t> </a:t>
            </a:r>
            <a:endParaRPr lang="en-US" dirty="0" smtClean="0">
              <a:solidFill>
                <a:schemeClr val="accent2">
                  <a:lumMod val="75000"/>
                </a:schemeClr>
              </a:solidFill>
              <a:latin typeface="+mn-lt"/>
            </a:endParaRPr>
          </a:p>
          <a:p>
            <a:pPr>
              <a:buFont typeface="Arial" pitchFamily="34" charset="0"/>
              <a:buChar char="•"/>
            </a:pPr>
            <a:r>
              <a:rPr lang="en-US" sz="2000" b="1" dirty="0" smtClean="0">
                <a:solidFill>
                  <a:schemeClr val="accent2">
                    <a:lumMod val="75000"/>
                  </a:schemeClr>
                </a:solidFill>
                <a:latin typeface="+mn-lt"/>
              </a:rPr>
              <a:t>Connect </a:t>
            </a:r>
            <a:r>
              <a:rPr lang="en-US" sz="2000" b="1" dirty="0" smtClean="0">
                <a:solidFill>
                  <a:schemeClr val="accent2">
                    <a:lumMod val="75000"/>
                  </a:schemeClr>
                </a:solidFill>
                <a:latin typeface="+mn-lt"/>
              </a:rPr>
              <a:t>with Guys </a:t>
            </a:r>
          </a:p>
          <a:p>
            <a:pPr lvl="1">
              <a:buFont typeface="Arial" pitchFamily="34" charset="0"/>
              <a:buChar char="•"/>
            </a:pPr>
            <a:r>
              <a:rPr lang="en-US" sz="2400" b="1" dirty="0" smtClean="0">
                <a:solidFill>
                  <a:schemeClr val="accent2">
                    <a:lumMod val="75000"/>
                  </a:schemeClr>
                </a:solidFill>
                <a:latin typeface="+mn-lt"/>
              </a:rPr>
              <a:t>  EASPORTS – </a:t>
            </a:r>
            <a:r>
              <a:rPr lang="en-US" dirty="0" smtClean="0">
                <a:solidFill>
                  <a:schemeClr val="accent2">
                    <a:lumMod val="75000"/>
                  </a:schemeClr>
                </a:solidFill>
                <a:latin typeface="+mn-lt"/>
              </a:rPr>
              <a:t>design cheerleading feature to co-play with guys playing football</a:t>
            </a:r>
          </a:p>
          <a:p>
            <a:pPr lvl="1">
              <a:buFont typeface="Arial" pitchFamily="34" charset="0"/>
              <a:buChar char="•"/>
            </a:pPr>
            <a:r>
              <a:rPr lang="en-US" sz="2400" b="1" dirty="0" smtClean="0">
                <a:solidFill>
                  <a:schemeClr val="accent2">
                    <a:lumMod val="75000"/>
                  </a:schemeClr>
                </a:solidFill>
                <a:latin typeface="+mn-lt"/>
              </a:rPr>
              <a:t> Visual Social Networks – </a:t>
            </a:r>
            <a:r>
              <a:rPr lang="en-US" dirty="0" smtClean="0">
                <a:solidFill>
                  <a:schemeClr val="accent2">
                    <a:lumMod val="75000"/>
                  </a:schemeClr>
                </a:solidFill>
                <a:latin typeface="+mn-lt"/>
              </a:rPr>
              <a:t>keeping global relationships interactive</a:t>
            </a:r>
            <a:endParaRPr lang="en-US" sz="2400" b="1" dirty="0">
              <a:solidFill>
                <a:schemeClr val="accent2">
                  <a:lumMod val="75000"/>
                </a:schemeClr>
              </a:solidFill>
              <a:latin typeface="+mn-lt"/>
            </a:endParaRPr>
          </a:p>
        </p:txBody>
      </p:sp>
      <p:pic>
        <p:nvPicPr>
          <p:cNvPr id="5" name="Picture 4" descr="Gamertag-kimpossible.GIF"/>
          <p:cNvPicPr>
            <a:picLocks noChangeAspect="1"/>
          </p:cNvPicPr>
          <p:nvPr/>
        </p:nvPicPr>
        <p:blipFill>
          <a:blip r:embed="rId2"/>
          <a:stretch>
            <a:fillRect/>
          </a:stretch>
        </p:blipFill>
        <p:spPr>
          <a:xfrm>
            <a:off x="1828800" y="914400"/>
            <a:ext cx="3733800" cy="10850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0" y="3886200"/>
            <a:ext cx="6400800" cy="1752600"/>
          </a:xfrm>
        </p:spPr>
        <p:txBody>
          <a:bodyPr/>
          <a:lstStyle/>
          <a:p>
            <a:pPr>
              <a:buNone/>
            </a:pPr>
            <a:r>
              <a:rPr lang="en-US" dirty="0"/>
              <a:t> </a:t>
            </a:r>
          </a:p>
        </p:txBody>
      </p:sp>
      <p:pic>
        <p:nvPicPr>
          <p:cNvPr id="2053" name="Picture 5" descr="new_digigirlz copy1"/>
          <p:cNvPicPr>
            <a:picLocks noChangeAspect="1" noChangeArrowheads="1"/>
          </p:cNvPicPr>
          <p:nvPr/>
        </p:nvPicPr>
        <p:blipFill>
          <a:blip r:embed="rId3"/>
          <a:srcRect/>
          <a:stretch>
            <a:fillRect/>
          </a:stretch>
        </p:blipFill>
        <p:spPr bwMode="auto">
          <a:xfrm>
            <a:off x="2349500" y="571500"/>
            <a:ext cx="4445000" cy="571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3973" y="2557894"/>
            <a:ext cx="6230203" cy="2554545"/>
          </a:xfrm>
          <a:prstGeom prst="rect">
            <a:avLst/>
          </a:prstGeom>
        </p:spPr>
        <p:txBody>
          <a:bodyPr wrap="square">
            <a:spAutoFit/>
          </a:bodyPr>
          <a:lstStyle/>
          <a:p>
            <a:r>
              <a:rPr lang="en-GB" sz="2800" dirty="0" smtClean="0">
                <a:solidFill>
                  <a:schemeClr val="accent2">
                    <a:lumMod val="75000"/>
                  </a:schemeClr>
                </a:solidFill>
                <a:latin typeface="+mn-lt"/>
                <a:ea typeface="+mj-ea"/>
                <a:cs typeface="+mj-cs"/>
              </a:rPr>
              <a:t>If we truly believe children are our future, now is the time to ensure that they have a place in the future we have created.</a:t>
            </a:r>
          </a:p>
          <a:p>
            <a:endParaRPr lang="en-GB" sz="2800" dirty="0" smtClean="0">
              <a:latin typeface="+mn-lt"/>
            </a:endParaRPr>
          </a:p>
          <a:p>
            <a:r>
              <a:rPr lang="en-GB" sz="1600" dirty="0" smtClean="0">
                <a:solidFill>
                  <a:schemeClr val="accent2">
                    <a:lumMod val="75000"/>
                  </a:schemeClr>
                </a:solidFill>
                <a:latin typeface="+mn-lt"/>
                <a:ea typeface="+mj-ea"/>
                <a:cs typeface="+mj-cs"/>
              </a:rPr>
              <a:t>Valerie Giles www.cyber-prof.com</a:t>
            </a:r>
          </a:p>
        </p:txBody>
      </p:sp>
      <p:pic>
        <p:nvPicPr>
          <p:cNvPr id="3" name="Picture 2" descr="\\vitamix\USB200gb\Microsoft_Art_Brand_etc\EventsDVD_FY07\Photos_for_PPT\Photo_backgrounds\FY06 Brand - Vista  Business\Windows Vista B FY06 Janine woman standing laptop lobby.png"/>
          <p:cNvPicPr>
            <a:picLocks noChangeAspect="1" noChangeArrowheads="1"/>
          </p:cNvPicPr>
          <p:nvPr/>
        </p:nvPicPr>
        <p:blipFill>
          <a:blip r:embed="rId3"/>
          <a:srcRect t="4100" r="5022"/>
          <a:stretch>
            <a:fillRect/>
          </a:stretch>
        </p:blipFill>
        <p:spPr bwMode="ltGray">
          <a:xfrm>
            <a:off x="2621280" y="1153919"/>
            <a:ext cx="6522720" cy="570408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accent2">
                    <a:lumMod val="75000"/>
                  </a:schemeClr>
                </a:solidFill>
                <a:latin typeface="+mn-lt"/>
              </a:rPr>
              <a:t>Situation </a:t>
            </a:r>
            <a:endParaRPr lang="en-GB" sz="3600" dirty="0">
              <a:solidFill>
                <a:schemeClr val="accent2">
                  <a:lumMod val="75000"/>
                </a:schemeClr>
              </a:solidFill>
              <a:latin typeface="+mn-lt"/>
            </a:endParaRPr>
          </a:p>
        </p:txBody>
      </p:sp>
      <p:sp>
        <p:nvSpPr>
          <p:cNvPr id="3" name="Content Placeholder 2"/>
          <p:cNvSpPr>
            <a:spLocks noGrp="1"/>
          </p:cNvSpPr>
          <p:nvPr>
            <p:ph idx="1"/>
          </p:nvPr>
        </p:nvSpPr>
        <p:spPr/>
        <p:txBody>
          <a:bodyPr>
            <a:normAutofit fontScale="92500" lnSpcReduction="20000"/>
          </a:bodyPr>
          <a:lstStyle/>
          <a:p>
            <a:pPr>
              <a:buNone/>
            </a:pPr>
            <a:endParaRPr lang="en-GB" sz="2900" dirty="0" smtClean="0">
              <a:solidFill>
                <a:schemeClr val="accent2">
                  <a:lumMod val="75000"/>
                </a:schemeClr>
              </a:solidFill>
            </a:endParaRPr>
          </a:p>
          <a:p>
            <a:pPr>
              <a:buNone/>
            </a:pPr>
            <a:r>
              <a:rPr lang="en-GB" sz="2300" dirty="0" smtClean="0">
                <a:solidFill>
                  <a:schemeClr val="accent2">
                    <a:lumMod val="75000"/>
                  </a:schemeClr>
                </a:solidFill>
              </a:rPr>
              <a:t>Women represent 46% of the UK workforce</a:t>
            </a:r>
          </a:p>
          <a:p>
            <a:pPr>
              <a:buNone/>
            </a:pPr>
            <a:r>
              <a:rPr lang="en-GB" sz="2300" dirty="0" smtClean="0">
                <a:solidFill>
                  <a:schemeClr val="accent2">
                    <a:lumMod val="75000"/>
                  </a:schemeClr>
                </a:solidFill>
              </a:rPr>
              <a:t>	18% of IT professionals</a:t>
            </a:r>
          </a:p>
          <a:p>
            <a:pPr>
              <a:buNone/>
            </a:pPr>
            <a:r>
              <a:rPr lang="en-GB" sz="2300" dirty="0" smtClean="0">
                <a:solidFill>
                  <a:schemeClr val="accent2">
                    <a:lumMod val="75000"/>
                  </a:schemeClr>
                </a:solidFill>
              </a:rPr>
              <a:t>	17% of the IT and Telecoms workforce. </a:t>
            </a:r>
          </a:p>
          <a:p>
            <a:pPr>
              <a:buNone/>
            </a:pPr>
            <a:endParaRPr lang="en-GB" sz="2300" dirty="0" smtClean="0">
              <a:solidFill>
                <a:schemeClr val="accent2">
                  <a:lumMod val="75000"/>
                </a:schemeClr>
              </a:solidFill>
            </a:endParaRPr>
          </a:p>
          <a:p>
            <a:pPr marL="342900" lvl="1" indent="-342900">
              <a:buNone/>
            </a:pPr>
            <a:r>
              <a:rPr lang="en-GB" sz="2300" dirty="0" smtClean="0">
                <a:solidFill>
                  <a:schemeClr val="accent2">
                    <a:lumMod val="75000"/>
                  </a:schemeClr>
                </a:solidFill>
              </a:rPr>
              <a:t>17% of students starting computer science degrees are women</a:t>
            </a:r>
          </a:p>
          <a:p>
            <a:pPr marL="342900" lvl="1" indent="-342900">
              <a:buNone/>
            </a:pPr>
            <a:r>
              <a:rPr lang="en-GB" sz="2300" dirty="0" smtClean="0">
                <a:solidFill>
                  <a:schemeClr val="accent2">
                    <a:lumMod val="75000"/>
                  </a:schemeClr>
                </a:solidFill>
              </a:rPr>
              <a:t>	Majority are from overseas. </a:t>
            </a:r>
            <a:r>
              <a:rPr lang="en-GB" sz="2300" b="1" dirty="0" smtClean="0">
                <a:solidFill>
                  <a:schemeClr val="accent2">
                    <a:lumMod val="75000"/>
                  </a:schemeClr>
                </a:solidFill>
              </a:rPr>
              <a:t> </a:t>
            </a:r>
          </a:p>
          <a:p>
            <a:pPr>
              <a:buNone/>
            </a:pPr>
            <a:endParaRPr lang="en-GB" sz="2300" dirty="0" smtClean="0">
              <a:solidFill>
                <a:schemeClr val="accent2">
                  <a:lumMod val="75000"/>
                </a:schemeClr>
              </a:solidFill>
            </a:endParaRPr>
          </a:p>
          <a:p>
            <a:pPr>
              <a:buNone/>
            </a:pPr>
            <a:r>
              <a:rPr lang="en-GB" sz="2300" dirty="0" smtClean="0">
                <a:solidFill>
                  <a:schemeClr val="accent2">
                    <a:lumMod val="75000"/>
                  </a:schemeClr>
                </a:solidFill>
              </a:rPr>
              <a:t>Radical action is needed to redress the gender imbalance.</a:t>
            </a:r>
          </a:p>
          <a:p>
            <a:pPr>
              <a:buNone/>
            </a:pPr>
            <a:endParaRPr lang="en-GB" sz="2300" dirty="0" smtClean="0">
              <a:solidFill>
                <a:schemeClr val="accent2">
                  <a:lumMod val="75000"/>
                </a:schemeClr>
              </a:solidFill>
            </a:endParaRPr>
          </a:p>
          <a:p>
            <a:pPr>
              <a:buNone/>
            </a:pPr>
            <a:r>
              <a:rPr lang="en-GB" sz="2300" dirty="0" smtClean="0">
                <a:solidFill>
                  <a:schemeClr val="accent2">
                    <a:lumMod val="75000"/>
                  </a:schemeClr>
                </a:solidFill>
              </a:rPr>
              <a:t>Number of women employed in technology industries fell from 27% in 1997 to 21% in 2005</a:t>
            </a:r>
          </a:p>
          <a:p>
            <a:pPr>
              <a:buNone/>
            </a:pPr>
            <a:r>
              <a:rPr lang="en-GB" sz="2300" dirty="0" smtClean="0">
                <a:solidFill>
                  <a:schemeClr val="accent2">
                    <a:lumMod val="75000"/>
                  </a:schemeClr>
                </a:solidFill>
              </a:rPr>
              <a:t>	 source: Office of National Statistics (ONS)  </a:t>
            </a:r>
          </a:p>
          <a:p>
            <a:pPr lvl="1">
              <a:buNone/>
            </a:pPr>
            <a:endParaRPr lang="en-GB" sz="2300" dirty="0" smtClean="0">
              <a:solidFill>
                <a:schemeClr val="accent2">
                  <a:lumMod val="75000"/>
                </a:schemeClr>
              </a:solidFill>
            </a:endParaRPr>
          </a:p>
        </p:txBody>
      </p:sp>
      <p:pic>
        <p:nvPicPr>
          <p:cNvPr id="8" name="Picture 1" descr="cid:image003.jpg@01C79144.38513C00"/>
          <p:cNvPicPr>
            <a:picLocks noChangeAspect="1" noChangeArrowheads="1"/>
          </p:cNvPicPr>
          <p:nvPr/>
        </p:nvPicPr>
        <p:blipFill>
          <a:blip r:embed="rId3"/>
          <a:srcRect/>
          <a:stretch>
            <a:fillRect/>
          </a:stretch>
        </p:blipFill>
        <p:spPr bwMode="auto">
          <a:xfrm>
            <a:off x="8077200" y="5643578"/>
            <a:ext cx="952854" cy="12144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3" descr="\\vitamix\USB200gb\Microsoft_Art_Brand_etc\EventsDVD_FY07\Photos_for_PPT\Photo_backgrounds\FY06 Brand - Vista Home\Windows Vista Home FY06 Lauren kitchen woman smiling standing leaning.png"/>
          <p:cNvPicPr>
            <a:picLocks noChangeAspect="1" noChangeArrowheads="1"/>
          </p:cNvPicPr>
          <p:nvPr/>
        </p:nvPicPr>
        <p:blipFill>
          <a:blip r:embed="rId4"/>
          <a:srcRect t="22173" r="21188"/>
          <a:stretch>
            <a:fillRect/>
          </a:stretch>
        </p:blipFill>
        <p:spPr bwMode="ltGray">
          <a:xfrm>
            <a:off x="4721225" y="0"/>
            <a:ext cx="4422775" cy="49815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dirty="0" smtClean="0">
                <a:solidFill>
                  <a:schemeClr val="accent2">
                    <a:lumMod val="75000"/>
                  </a:schemeClr>
                </a:solidFill>
                <a:latin typeface="+mn-lt"/>
              </a:rPr>
              <a:t>Goal</a:t>
            </a:r>
            <a:endParaRPr lang="en-GB" sz="3600" dirty="0">
              <a:solidFill>
                <a:schemeClr val="accent2">
                  <a:lumMod val="75000"/>
                </a:schemeClr>
              </a:solidFill>
              <a:latin typeface="+mn-lt"/>
            </a:endParaRPr>
          </a:p>
        </p:txBody>
      </p:sp>
      <p:sp>
        <p:nvSpPr>
          <p:cNvPr id="3" name="Content Placeholder 2"/>
          <p:cNvSpPr>
            <a:spLocks noGrp="1"/>
          </p:cNvSpPr>
          <p:nvPr>
            <p:ph idx="1"/>
          </p:nvPr>
        </p:nvSpPr>
        <p:spPr>
          <a:xfrm>
            <a:off x="457200" y="3322637"/>
            <a:ext cx="8229600" cy="2697163"/>
          </a:xfrm>
        </p:spPr>
        <p:txBody>
          <a:bodyPr>
            <a:normAutofit/>
          </a:bodyPr>
          <a:lstStyle/>
          <a:p>
            <a:pPr algn="ctr">
              <a:buNone/>
            </a:pPr>
            <a:r>
              <a:rPr lang="en-GB" sz="2800" dirty="0" smtClean="0">
                <a:solidFill>
                  <a:schemeClr val="accent2">
                    <a:lumMod val="75000"/>
                  </a:schemeClr>
                </a:solidFill>
              </a:rPr>
              <a:t>To help redress </a:t>
            </a:r>
            <a:r>
              <a:rPr lang="en-GB" sz="2800" dirty="0">
                <a:solidFill>
                  <a:schemeClr val="accent2">
                    <a:lumMod val="75000"/>
                  </a:schemeClr>
                </a:solidFill>
              </a:rPr>
              <a:t>the gender </a:t>
            </a:r>
            <a:r>
              <a:rPr lang="en-GB" sz="2800" dirty="0" smtClean="0">
                <a:solidFill>
                  <a:schemeClr val="accent2">
                    <a:lumMod val="75000"/>
                  </a:schemeClr>
                </a:solidFill>
              </a:rPr>
              <a:t>imbalance </a:t>
            </a:r>
            <a:r>
              <a:rPr lang="en-GB" sz="2800" dirty="0">
                <a:solidFill>
                  <a:schemeClr val="accent2">
                    <a:lumMod val="75000"/>
                  </a:schemeClr>
                </a:solidFill>
              </a:rPr>
              <a:t>in the IT industry by reaching out to girls between </a:t>
            </a:r>
            <a:r>
              <a:rPr lang="en-GB" sz="2800" dirty="0" smtClean="0">
                <a:solidFill>
                  <a:schemeClr val="accent2">
                    <a:lumMod val="75000"/>
                  </a:schemeClr>
                </a:solidFill>
              </a:rPr>
              <a:t>12 </a:t>
            </a:r>
            <a:r>
              <a:rPr lang="en-GB" sz="2800" dirty="0">
                <a:solidFill>
                  <a:schemeClr val="accent2">
                    <a:lumMod val="75000"/>
                  </a:schemeClr>
                </a:solidFill>
              </a:rPr>
              <a:t>to 15 </a:t>
            </a:r>
            <a:r>
              <a:rPr lang="en-GB" sz="2800" dirty="0" smtClean="0">
                <a:solidFill>
                  <a:schemeClr val="accent2">
                    <a:lumMod val="75000"/>
                  </a:schemeClr>
                </a:solidFill>
              </a:rPr>
              <a:t>years and </a:t>
            </a:r>
            <a:r>
              <a:rPr lang="en-GB" sz="2800" dirty="0">
                <a:solidFill>
                  <a:schemeClr val="accent2">
                    <a:lumMod val="75000"/>
                  </a:schemeClr>
                </a:solidFill>
              </a:rPr>
              <a:t>encourage them to think differently about a career in IT.  This </a:t>
            </a:r>
            <a:r>
              <a:rPr lang="en-GB" sz="2800" dirty="0" smtClean="0">
                <a:solidFill>
                  <a:schemeClr val="accent2">
                    <a:lumMod val="75000"/>
                  </a:schemeClr>
                </a:solidFill>
              </a:rPr>
              <a:t>includes IT </a:t>
            </a:r>
            <a:r>
              <a:rPr lang="en-GB" sz="2800" dirty="0">
                <a:solidFill>
                  <a:schemeClr val="accent2">
                    <a:lumMod val="75000"/>
                  </a:schemeClr>
                </a:solidFill>
              </a:rPr>
              <a:t>services, marketing and sales.</a:t>
            </a:r>
          </a:p>
          <a:p>
            <a:pPr algn="ctr">
              <a:buNone/>
            </a:pPr>
            <a:r>
              <a:rPr lang="en-GB" dirty="0" smtClean="0">
                <a:solidFill>
                  <a:schemeClr val="accent2">
                    <a:lumMod val="50000"/>
                  </a:schemeClr>
                </a:solidFill>
              </a:rPr>
              <a:t> </a:t>
            </a:r>
            <a:endParaRPr lang="en-GB" dirty="0">
              <a:solidFill>
                <a:schemeClr val="accent2">
                  <a:lumMod val="50000"/>
                </a:schemeClr>
              </a:solidFill>
            </a:endParaRPr>
          </a:p>
        </p:txBody>
      </p:sp>
      <p:pic>
        <p:nvPicPr>
          <p:cNvPr id="9218" name="Picture 2" descr="http://myemea/sites/davecatt/Shared%20Documents/Digigirlz%20Photos/Digigirlz%2014.JPG"/>
          <p:cNvPicPr>
            <a:picLocks noChangeAspect="1" noChangeArrowheads="1"/>
          </p:cNvPicPr>
          <p:nvPr/>
        </p:nvPicPr>
        <p:blipFill>
          <a:blip r:embed="rId3"/>
          <a:srcRect/>
          <a:stretch>
            <a:fillRect/>
          </a:stretch>
        </p:blipFill>
        <p:spPr bwMode="auto">
          <a:xfrm>
            <a:off x="3429000" y="285727"/>
            <a:ext cx="5435509" cy="2713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 descr="cid:image003.jpg@01C79144.38513C00"/>
          <p:cNvPicPr>
            <a:picLocks noChangeAspect="1" noChangeArrowheads="1"/>
          </p:cNvPicPr>
          <p:nvPr/>
        </p:nvPicPr>
        <p:blipFill>
          <a:blip r:embed="rId4"/>
          <a:srcRect/>
          <a:stretch>
            <a:fillRect/>
          </a:stretch>
        </p:blipFill>
        <p:spPr bwMode="auto">
          <a:xfrm>
            <a:off x="8077200" y="5643578"/>
            <a:ext cx="952854" cy="12144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143504" y="0"/>
            <a:ext cx="3857652" cy="22145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50000"/>
                  </a:schemeClr>
                </a:solidFill>
              </a:rPr>
              <a:t>“A number of girls on the bus are crying  - they’ve enjoyed themselves so much…” (teacher Emmbrook school)</a:t>
            </a:r>
            <a:endParaRPr lang="en-GB" dirty="0">
              <a:solidFill>
                <a:schemeClr val="accent2">
                  <a:lumMod val="50000"/>
                </a:schemeClr>
              </a:solidFill>
            </a:endParaRPr>
          </a:p>
        </p:txBody>
      </p:sp>
      <p:sp>
        <p:nvSpPr>
          <p:cNvPr id="2" name="Title 1"/>
          <p:cNvSpPr>
            <a:spLocks noGrp="1"/>
          </p:cNvSpPr>
          <p:nvPr>
            <p:ph type="title"/>
          </p:nvPr>
        </p:nvSpPr>
        <p:spPr/>
        <p:txBody>
          <a:bodyPr/>
          <a:lstStyle/>
          <a:p>
            <a:pPr algn="l"/>
            <a:r>
              <a:rPr lang="en-GB" sz="3600" dirty="0" smtClean="0">
                <a:solidFill>
                  <a:schemeClr val="accent2">
                    <a:lumMod val="75000"/>
                  </a:schemeClr>
                </a:solidFill>
                <a:latin typeface="+mn-lt"/>
              </a:rPr>
              <a:t>Success?</a:t>
            </a:r>
            <a:endParaRPr lang="en-GB" sz="3600" dirty="0">
              <a:solidFill>
                <a:schemeClr val="accent2">
                  <a:lumMod val="75000"/>
                </a:schemeClr>
              </a:solidFill>
              <a:latin typeface="+mn-lt"/>
            </a:endParaRPr>
          </a:p>
        </p:txBody>
      </p:sp>
      <p:sp>
        <p:nvSpPr>
          <p:cNvPr id="3" name="Content Placeholder 2"/>
          <p:cNvSpPr>
            <a:spLocks noGrp="1"/>
          </p:cNvSpPr>
          <p:nvPr>
            <p:ph idx="1"/>
          </p:nvPr>
        </p:nvSpPr>
        <p:spPr>
          <a:xfrm>
            <a:off x="304800" y="2484437"/>
            <a:ext cx="8534400" cy="4525963"/>
          </a:xfrm>
        </p:spPr>
        <p:txBody>
          <a:bodyPr>
            <a:noAutofit/>
          </a:bodyPr>
          <a:lstStyle/>
          <a:p>
            <a:pPr algn="ctr">
              <a:buNone/>
            </a:pPr>
            <a:r>
              <a:rPr lang="en-GB" sz="1800" dirty="0" smtClean="0">
                <a:solidFill>
                  <a:schemeClr val="accent2">
                    <a:lumMod val="75000"/>
                  </a:schemeClr>
                </a:solidFill>
              </a:rPr>
              <a:t>“</a:t>
            </a:r>
            <a:r>
              <a:rPr lang="en-GB" sz="1800" dirty="0" smtClean="0">
                <a:solidFill>
                  <a:schemeClr val="accent2">
                    <a:lumMod val="75000"/>
                  </a:schemeClr>
                </a:solidFill>
              </a:rPr>
              <a:t>Thank you for the great day out! It was very </a:t>
            </a:r>
            <a:r>
              <a:rPr lang="en-GB" sz="1800" dirty="0" smtClean="0">
                <a:solidFill>
                  <a:schemeClr val="accent2">
                    <a:lumMod val="75000"/>
                  </a:schemeClr>
                </a:solidFill>
              </a:rPr>
              <a:t>interesting </a:t>
            </a:r>
            <a:r>
              <a:rPr lang="en-GB" sz="1800" dirty="0" smtClean="0">
                <a:solidFill>
                  <a:schemeClr val="accent2">
                    <a:lumMod val="75000"/>
                  </a:schemeClr>
                </a:solidFill>
              </a:rPr>
              <a:t>and informative. I found the </a:t>
            </a:r>
            <a:r>
              <a:rPr lang="en-GB" sz="1800" dirty="0" smtClean="0">
                <a:solidFill>
                  <a:schemeClr val="accent2">
                    <a:lumMod val="75000"/>
                  </a:schemeClr>
                </a:solidFill>
              </a:rPr>
              <a:t>morning presentations </a:t>
            </a:r>
            <a:r>
              <a:rPr lang="en-GB" sz="1800" dirty="0" smtClean="0">
                <a:solidFill>
                  <a:schemeClr val="accent2">
                    <a:lumMod val="75000"/>
                  </a:schemeClr>
                </a:solidFill>
              </a:rPr>
              <a:t>a little drawn out and would have liked more time on the workshop as this felt very  rushed. Thanks for everything.”  </a:t>
            </a:r>
          </a:p>
          <a:p>
            <a:pPr>
              <a:buNone/>
            </a:pPr>
            <a:endParaRPr lang="en-GB" sz="1800" dirty="0" smtClean="0">
              <a:solidFill>
                <a:schemeClr val="accent2">
                  <a:lumMod val="75000"/>
                </a:schemeClr>
              </a:solidFill>
            </a:endParaRPr>
          </a:p>
          <a:p>
            <a:pPr algn="ctr">
              <a:buNone/>
            </a:pPr>
            <a:r>
              <a:rPr lang="en-GB" sz="1800" dirty="0" smtClean="0">
                <a:solidFill>
                  <a:schemeClr val="accent2">
                    <a:lumMod val="75000"/>
                  </a:schemeClr>
                </a:solidFill>
              </a:rPr>
              <a:t>“I am writing this letter to thank you for inviting me to take part in the ‘DigiGirlz’ day. I found the  day quite enjoyable. The mornings lectures were quite helpful as you helped us discover the other side of ICT, however I feel that they were quite long. The access to Microsoft products assisted our learning of different sources of ICT. The afternoon activities were interesting and creative and I think gave me an insight to what ICT can really do. The day was a new and inspirational experience as I came away from it motivated to use ICT and to pursue a career in it.</a:t>
            </a:r>
          </a:p>
          <a:p>
            <a:pPr algn="ctr">
              <a:buNone/>
            </a:pPr>
            <a:r>
              <a:rPr lang="en-GB" sz="1800" dirty="0" smtClean="0">
                <a:solidFill>
                  <a:schemeClr val="accent2">
                    <a:lumMod val="75000"/>
                  </a:schemeClr>
                </a:solidFill>
              </a:rPr>
              <a:t>Thank you once again for the great </a:t>
            </a:r>
            <a:r>
              <a:rPr lang="en-GB" sz="1800" dirty="0" smtClean="0">
                <a:solidFill>
                  <a:schemeClr val="accent2">
                    <a:lumMod val="75000"/>
                  </a:schemeClr>
                </a:solidFill>
              </a:rPr>
              <a:t>day </a:t>
            </a:r>
            <a:r>
              <a:rPr lang="en-GB" sz="1800" dirty="0" smtClean="0">
                <a:solidFill>
                  <a:schemeClr val="accent2">
                    <a:lumMod val="75000"/>
                  </a:schemeClr>
                </a:solidFill>
              </a:rPr>
              <a:t>at Microsoft. “</a:t>
            </a:r>
            <a:endParaRPr lang="en-GB" sz="2800" dirty="0"/>
          </a:p>
        </p:txBody>
      </p:sp>
      <p:pic>
        <p:nvPicPr>
          <p:cNvPr id="7" name="Picture 1" descr="cid:image003.jpg@01C79144.38513C00"/>
          <p:cNvPicPr>
            <a:picLocks noChangeAspect="1" noChangeArrowheads="1"/>
          </p:cNvPicPr>
          <p:nvPr/>
        </p:nvPicPr>
        <p:blipFill>
          <a:blip r:embed="rId3"/>
          <a:srcRect/>
          <a:stretch>
            <a:fillRect/>
          </a:stretch>
        </p:blipFill>
        <p:spPr bwMode="auto">
          <a:xfrm>
            <a:off x="8077200" y="5643578"/>
            <a:ext cx="952854" cy="12144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err="1" smtClean="0">
                <a:solidFill>
                  <a:schemeClr val="accent2">
                    <a:lumMod val="75000"/>
                  </a:schemeClr>
                </a:solidFill>
                <a:latin typeface="+mn-lt"/>
              </a:rPr>
              <a:t>Learnings</a:t>
            </a:r>
            <a:r>
              <a:rPr lang="en-GB" sz="3600" dirty="0" smtClean="0">
                <a:solidFill>
                  <a:schemeClr val="accent2">
                    <a:lumMod val="75000"/>
                  </a:schemeClr>
                </a:solidFill>
                <a:latin typeface="+mn-lt"/>
              </a:rPr>
              <a:t> </a:t>
            </a:r>
            <a:endParaRPr lang="en-GB" sz="3600" dirty="0">
              <a:solidFill>
                <a:schemeClr val="accent2">
                  <a:lumMod val="75000"/>
                </a:schemeClr>
              </a:solidFill>
              <a:latin typeface="+mn-lt"/>
            </a:endParaRPr>
          </a:p>
        </p:txBody>
      </p:sp>
      <p:sp>
        <p:nvSpPr>
          <p:cNvPr id="3" name="Content Placeholder 2"/>
          <p:cNvSpPr>
            <a:spLocks noGrp="1"/>
          </p:cNvSpPr>
          <p:nvPr>
            <p:ph idx="1"/>
          </p:nvPr>
        </p:nvSpPr>
        <p:spPr/>
        <p:txBody>
          <a:bodyPr>
            <a:normAutofit lnSpcReduction="10000"/>
          </a:bodyPr>
          <a:lstStyle/>
          <a:p>
            <a:r>
              <a:rPr lang="en-GB" sz="2000" dirty="0" smtClean="0">
                <a:solidFill>
                  <a:schemeClr val="accent2">
                    <a:lumMod val="75000"/>
                  </a:schemeClr>
                </a:solidFill>
              </a:rPr>
              <a:t>This audience is the online generation</a:t>
            </a:r>
          </a:p>
          <a:p>
            <a:pPr lvl="1"/>
            <a:r>
              <a:rPr lang="en-GB" sz="1600" dirty="0" smtClean="0">
                <a:solidFill>
                  <a:schemeClr val="accent2">
                    <a:lumMod val="75000"/>
                  </a:schemeClr>
                </a:solidFill>
              </a:rPr>
              <a:t>using everything from chat forums to </a:t>
            </a:r>
            <a:r>
              <a:rPr lang="en-GB" sz="1600" dirty="0" err="1" smtClean="0">
                <a:solidFill>
                  <a:schemeClr val="accent2">
                    <a:lumMod val="75000"/>
                  </a:schemeClr>
                </a:solidFill>
              </a:rPr>
              <a:t>Facebook</a:t>
            </a:r>
            <a:endParaRPr lang="en-GB" sz="1600" dirty="0" smtClean="0">
              <a:solidFill>
                <a:schemeClr val="accent2">
                  <a:lumMod val="75000"/>
                </a:schemeClr>
              </a:solidFill>
            </a:endParaRPr>
          </a:p>
          <a:p>
            <a:pPr lvl="1"/>
            <a:r>
              <a:rPr lang="en-GB" sz="1600" dirty="0" smtClean="0">
                <a:solidFill>
                  <a:schemeClr val="accent2">
                    <a:lumMod val="75000"/>
                  </a:schemeClr>
                </a:solidFill>
              </a:rPr>
              <a:t>disinterested in the technology that enables it to work </a:t>
            </a:r>
          </a:p>
          <a:p>
            <a:pPr>
              <a:buNone/>
            </a:pPr>
            <a:endParaRPr lang="en-GB" sz="2000" dirty="0" smtClean="0">
              <a:solidFill>
                <a:schemeClr val="accent2">
                  <a:lumMod val="75000"/>
                </a:schemeClr>
              </a:solidFill>
            </a:endParaRPr>
          </a:p>
          <a:p>
            <a:r>
              <a:rPr lang="en-GB" sz="2000" dirty="0" smtClean="0">
                <a:solidFill>
                  <a:schemeClr val="accent2">
                    <a:lumMod val="75000"/>
                  </a:schemeClr>
                </a:solidFill>
              </a:rPr>
              <a:t>The majority of those attending the event stated that they found their ICT lessons dull and uninspiring </a:t>
            </a:r>
            <a:endParaRPr lang="en-GB" sz="2000" dirty="0" smtClean="0">
              <a:solidFill>
                <a:schemeClr val="accent2">
                  <a:lumMod val="75000"/>
                </a:schemeClr>
              </a:solidFill>
              <a:sym typeface="Wingdings" pitchFamily="2" charset="2"/>
            </a:endParaRPr>
          </a:p>
          <a:p>
            <a:endParaRPr lang="en-GB" sz="2000" dirty="0" smtClean="0">
              <a:solidFill>
                <a:schemeClr val="accent2">
                  <a:lumMod val="75000"/>
                </a:schemeClr>
              </a:solidFill>
              <a:sym typeface="Wingdings" pitchFamily="2" charset="2"/>
            </a:endParaRPr>
          </a:p>
          <a:p>
            <a:r>
              <a:rPr lang="en-GB" sz="2000" dirty="0" smtClean="0">
                <a:solidFill>
                  <a:schemeClr val="accent2">
                    <a:lumMod val="75000"/>
                  </a:schemeClr>
                </a:solidFill>
                <a:sym typeface="Wingdings" pitchFamily="2" charset="2"/>
              </a:rPr>
              <a:t>This audience is inspired by practical activities</a:t>
            </a:r>
          </a:p>
          <a:p>
            <a:pPr lvl="1"/>
            <a:r>
              <a:rPr lang="en-GB" sz="1600" dirty="0" smtClean="0">
                <a:solidFill>
                  <a:schemeClr val="accent2">
                    <a:lumMod val="75000"/>
                  </a:schemeClr>
                </a:solidFill>
                <a:sym typeface="Wingdings" pitchFamily="2" charset="2"/>
              </a:rPr>
              <a:t>excel when given the opportunity to get hands on with software</a:t>
            </a:r>
          </a:p>
          <a:p>
            <a:endParaRPr lang="en-GB" sz="2000" dirty="0" smtClean="0">
              <a:solidFill>
                <a:schemeClr val="accent2">
                  <a:lumMod val="75000"/>
                </a:schemeClr>
              </a:solidFill>
              <a:sym typeface="Wingdings" pitchFamily="2" charset="2"/>
            </a:endParaRPr>
          </a:p>
          <a:p>
            <a:r>
              <a:rPr lang="en-GB" sz="2000" dirty="0" smtClean="0">
                <a:solidFill>
                  <a:schemeClr val="accent2">
                    <a:lumMod val="75000"/>
                  </a:schemeClr>
                </a:solidFill>
                <a:sym typeface="Wingdings" pitchFamily="2" charset="2"/>
              </a:rPr>
              <a:t>Influenced </a:t>
            </a:r>
            <a:r>
              <a:rPr lang="en-GB" sz="2000" dirty="0" smtClean="0">
                <a:solidFill>
                  <a:schemeClr val="accent2">
                    <a:lumMod val="75000"/>
                  </a:schemeClr>
                </a:solidFill>
                <a:sym typeface="Wingdings" pitchFamily="2" charset="2"/>
              </a:rPr>
              <a:t>by the WOW factor</a:t>
            </a:r>
          </a:p>
          <a:p>
            <a:pPr lvl="1"/>
            <a:r>
              <a:rPr lang="en-GB" sz="1600" dirty="0" smtClean="0">
                <a:solidFill>
                  <a:schemeClr val="accent2">
                    <a:lumMod val="75000"/>
                  </a:schemeClr>
                </a:solidFill>
                <a:sym typeface="Wingdings" pitchFamily="2" charset="2"/>
              </a:rPr>
              <a:t>high value prizes, appearance and status.  </a:t>
            </a:r>
          </a:p>
          <a:p>
            <a:pPr lvl="1"/>
            <a:r>
              <a:rPr lang="en-GB" sz="1600" dirty="0" smtClean="0">
                <a:solidFill>
                  <a:schemeClr val="accent2">
                    <a:lumMod val="75000"/>
                  </a:schemeClr>
                </a:solidFill>
                <a:sym typeface="Wingdings" pitchFamily="2" charset="2"/>
              </a:rPr>
              <a:t>‘video clips that tell a story</a:t>
            </a:r>
          </a:p>
          <a:p>
            <a:pPr lvl="1"/>
            <a:r>
              <a:rPr lang="en-GB" sz="1600" dirty="0" smtClean="0">
                <a:solidFill>
                  <a:schemeClr val="accent2">
                    <a:lumMod val="75000"/>
                  </a:schemeClr>
                </a:solidFill>
                <a:sym typeface="Wingdings" pitchFamily="2" charset="2"/>
              </a:rPr>
              <a:t>not necessarily presentations and demonstrations</a:t>
            </a:r>
          </a:p>
          <a:p>
            <a:endParaRPr lang="en-GB" sz="2000" dirty="0" smtClean="0">
              <a:solidFill>
                <a:schemeClr val="accent2">
                  <a:lumMod val="75000"/>
                </a:schemeClr>
              </a:solidFill>
              <a:sym typeface="Wingdings" pitchFamily="2" charset="2"/>
            </a:endParaRPr>
          </a:p>
        </p:txBody>
      </p:sp>
      <p:pic>
        <p:nvPicPr>
          <p:cNvPr id="6" name="Picture 1" descr="cid:image003.jpg@01C79144.38513C00"/>
          <p:cNvPicPr>
            <a:picLocks noChangeAspect="1" noChangeArrowheads="1"/>
          </p:cNvPicPr>
          <p:nvPr/>
        </p:nvPicPr>
        <p:blipFill>
          <a:blip r:embed="rId3"/>
          <a:srcRect/>
          <a:stretch>
            <a:fillRect/>
          </a:stretch>
        </p:blipFill>
        <p:spPr bwMode="auto">
          <a:xfrm>
            <a:off x="8077200" y="5643578"/>
            <a:ext cx="952854" cy="12144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8350" y="228600"/>
            <a:ext cx="8375650" cy="1330325"/>
          </a:xfrm>
        </p:spPr>
        <p:txBody>
          <a:bodyPr/>
          <a:lstStyle/>
          <a:p>
            <a:r>
              <a:rPr sz="3600" smtClean="0">
                <a:solidFill>
                  <a:schemeClr val="accent2">
                    <a:lumMod val="75000"/>
                  </a:schemeClr>
                </a:solidFill>
                <a:latin typeface="+mn-lt"/>
              </a:rPr>
              <a:t>Beyond Games </a:t>
            </a:r>
            <a:r>
              <a:rPr lang="en-GB" sz="3600" dirty="0" smtClean="0">
                <a:solidFill>
                  <a:schemeClr val="accent2">
                    <a:lumMod val="75000"/>
                  </a:schemeClr>
                </a:solidFill>
                <a:latin typeface="+mn-lt"/>
              </a:rPr>
              <a:t/>
            </a:r>
            <a:br>
              <a:rPr lang="en-GB" sz="3600" dirty="0" smtClean="0">
                <a:solidFill>
                  <a:schemeClr val="accent2">
                    <a:lumMod val="75000"/>
                  </a:schemeClr>
                </a:solidFill>
                <a:latin typeface="+mn-lt"/>
              </a:rPr>
            </a:br>
            <a:r>
              <a:rPr lang="en-US" sz="3600" dirty="0" smtClean="0">
                <a:solidFill>
                  <a:schemeClr val="accent2">
                    <a:lumMod val="75000"/>
                  </a:schemeClr>
                </a:solidFill>
                <a:latin typeface="+mn-lt"/>
              </a:rPr>
              <a:t>–</a:t>
            </a:r>
            <a:r>
              <a:rPr sz="3600" smtClean="0">
                <a:solidFill>
                  <a:schemeClr val="accent2">
                    <a:lumMod val="75000"/>
                  </a:schemeClr>
                </a:solidFill>
                <a:latin typeface="+mn-lt"/>
              </a:rPr>
              <a:t> </a:t>
            </a:r>
            <a:r>
              <a:rPr sz="3600" smtClean="0">
                <a:solidFill>
                  <a:schemeClr val="accent2">
                    <a:lumMod val="75000"/>
                  </a:schemeClr>
                </a:solidFill>
                <a:latin typeface="+mn-lt"/>
              </a:rPr>
              <a:t>Feminine Thought Needed</a:t>
            </a:r>
            <a:endParaRPr lang="en-US" sz="3600" dirty="0">
              <a:solidFill>
                <a:schemeClr val="accent2">
                  <a:lumMod val="75000"/>
                </a:schemeClr>
              </a:solidFill>
              <a:latin typeface="+mn-lt"/>
            </a:endParaRPr>
          </a:p>
        </p:txBody>
      </p:sp>
      <p:sp>
        <p:nvSpPr>
          <p:cNvPr id="4" name="TextBox 3"/>
          <p:cNvSpPr txBox="1"/>
          <p:nvPr/>
        </p:nvSpPr>
        <p:spPr>
          <a:xfrm>
            <a:off x="914400" y="1676400"/>
            <a:ext cx="8077200" cy="3785652"/>
          </a:xfrm>
          <a:prstGeom prst="rect">
            <a:avLst/>
          </a:prstGeom>
          <a:noFill/>
        </p:spPr>
        <p:txBody>
          <a:bodyPr wrap="square" rtlCol="0">
            <a:spAutoFit/>
          </a:bodyPr>
          <a:lstStyle/>
          <a:p>
            <a:pPr>
              <a:buFont typeface="Arial" pitchFamily="34" charset="0"/>
              <a:buChar char="•"/>
            </a:pPr>
            <a:r>
              <a:rPr lang="en-US" sz="2400" dirty="0" smtClean="0">
                <a:solidFill>
                  <a:schemeClr val="accent2">
                    <a:lumMod val="75000"/>
                  </a:schemeClr>
                </a:solidFill>
                <a:latin typeface="+mn-lt"/>
              </a:rPr>
              <a:t>Experience Permeates every software program</a:t>
            </a:r>
          </a:p>
          <a:p>
            <a:pPr>
              <a:buFont typeface="Arial" pitchFamily="34" charset="0"/>
              <a:buChar char="•"/>
            </a:pPr>
            <a:endParaRPr lang="en-US" sz="2400" dirty="0" smtClean="0">
              <a:solidFill>
                <a:schemeClr val="accent2">
                  <a:lumMod val="75000"/>
                </a:schemeClr>
              </a:solidFill>
              <a:latin typeface="+mn-lt"/>
            </a:endParaRPr>
          </a:p>
          <a:p>
            <a:pPr>
              <a:buFont typeface="Arial" pitchFamily="34" charset="0"/>
              <a:buChar char="•"/>
            </a:pPr>
            <a:r>
              <a:rPr lang="en-US" sz="2400" dirty="0" smtClean="0">
                <a:solidFill>
                  <a:schemeClr val="accent2">
                    <a:lumMod val="75000"/>
                  </a:schemeClr>
                </a:solidFill>
                <a:latin typeface="+mn-lt"/>
              </a:rPr>
              <a:t>Lack </a:t>
            </a:r>
            <a:r>
              <a:rPr lang="en-US" sz="2400" dirty="0" smtClean="0">
                <a:solidFill>
                  <a:schemeClr val="accent2">
                    <a:lumMod val="75000"/>
                  </a:schemeClr>
                </a:solidFill>
                <a:latin typeface="+mn-lt"/>
              </a:rPr>
              <a:t>of female </a:t>
            </a:r>
            <a:r>
              <a:rPr lang="en-US" sz="2400" dirty="0" smtClean="0">
                <a:solidFill>
                  <a:schemeClr val="accent2">
                    <a:lumMod val="75000"/>
                  </a:schemeClr>
                </a:solidFill>
                <a:latin typeface="+mn-lt"/>
              </a:rPr>
              <a:t>perspective</a:t>
            </a:r>
          </a:p>
          <a:p>
            <a:pPr lvl="1">
              <a:buFont typeface="Arial" pitchFamily="34" charset="0"/>
              <a:buChar char="•"/>
            </a:pPr>
            <a:r>
              <a:rPr lang="en-US" sz="2400" dirty="0" smtClean="0">
                <a:solidFill>
                  <a:schemeClr val="accent2">
                    <a:lumMod val="75000"/>
                  </a:schemeClr>
                </a:solidFill>
                <a:latin typeface="+mn-lt"/>
              </a:rPr>
              <a:t>not </a:t>
            </a:r>
            <a:r>
              <a:rPr lang="en-US" sz="2400" dirty="0" smtClean="0">
                <a:solidFill>
                  <a:schemeClr val="accent2">
                    <a:lumMod val="75000"/>
                  </a:schemeClr>
                </a:solidFill>
                <a:latin typeface="+mn-lt"/>
              </a:rPr>
              <a:t>only in computer games</a:t>
            </a:r>
          </a:p>
          <a:p>
            <a:pPr>
              <a:buFont typeface="Arial" pitchFamily="34" charset="0"/>
              <a:buChar char="•"/>
            </a:pPr>
            <a:endParaRPr lang="en-US" sz="2400" dirty="0" smtClean="0">
              <a:solidFill>
                <a:schemeClr val="accent2">
                  <a:lumMod val="75000"/>
                </a:schemeClr>
              </a:solidFill>
              <a:latin typeface="+mn-lt"/>
            </a:endParaRPr>
          </a:p>
          <a:p>
            <a:pPr>
              <a:buFont typeface="Arial" pitchFamily="34" charset="0"/>
              <a:buChar char="•"/>
            </a:pPr>
            <a:r>
              <a:rPr lang="en-US" sz="2400" dirty="0" smtClean="0">
                <a:solidFill>
                  <a:schemeClr val="accent2">
                    <a:lumMod val="75000"/>
                  </a:schemeClr>
                </a:solidFill>
                <a:latin typeface="+mn-lt"/>
              </a:rPr>
              <a:t> Angioplasty – heart stint software &amp; procedure originally created for the size of a man’s heart</a:t>
            </a:r>
          </a:p>
          <a:p>
            <a:r>
              <a:rPr lang="en-US" sz="2400" dirty="0" smtClean="0">
                <a:solidFill>
                  <a:schemeClr val="accent2">
                    <a:lumMod val="75000"/>
                  </a:schemeClr>
                </a:solidFill>
                <a:latin typeface="+mn-lt"/>
              </a:rPr>
              <a:t> </a:t>
            </a:r>
            <a:endParaRPr lang="en-US" sz="2400" dirty="0" smtClean="0">
              <a:solidFill>
                <a:schemeClr val="accent2">
                  <a:lumMod val="75000"/>
                </a:schemeClr>
              </a:solidFill>
              <a:latin typeface="+mn-lt"/>
            </a:endParaRPr>
          </a:p>
          <a:p>
            <a:pPr>
              <a:buFont typeface="Arial" pitchFamily="34" charset="0"/>
              <a:buChar char="•"/>
            </a:pPr>
            <a:r>
              <a:rPr lang="en-US" sz="2400" dirty="0" smtClean="0">
                <a:solidFill>
                  <a:schemeClr val="accent2">
                    <a:lumMod val="75000"/>
                  </a:schemeClr>
                </a:solidFill>
                <a:latin typeface="+mn-lt"/>
              </a:rPr>
              <a:t>Seat </a:t>
            </a:r>
            <a:r>
              <a:rPr lang="en-US" sz="2400" dirty="0" smtClean="0">
                <a:solidFill>
                  <a:schemeClr val="accent2">
                    <a:lumMod val="75000"/>
                  </a:schemeClr>
                </a:solidFill>
                <a:latin typeface="+mn-lt"/>
              </a:rPr>
              <a:t>Belts – women &amp; children deaths linked to full grown male design</a:t>
            </a:r>
            <a:endParaRPr lang="en-US" sz="2400" dirty="0">
              <a:solidFill>
                <a:schemeClr val="accent2">
                  <a:lumMod val="75000"/>
                </a:schemeClr>
              </a:solidFill>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bwMode="auto">
          <a:xfrm rot="816470">
            <a:off x="96135" y="1135928"/>
            <a:ext cx="6664350" cy="5432365"/>
          </a:xfrm>
          <a:prstGeom prst="ellipse">
            <a:avLst/>
          </a:prstGeom>
          <a:gradFill flip="none" rotWithShape="1">
            <a:gsLst>
              <a:gs pos="0">
                <a:schemeClr val="tx1">
                  <a:alpha val="33000"/>
                </a:schemeClr>
              </a:gs>
              <a:gs pos="50000">
                <a:schemeClr val="accent4">
                  <a:shade val="67500"/>
                  <a:satMod val="115000"/>
                  <a:alpha val="0"/>
                </a:schemeClr>
              </a:gs>
              <a:gs pos="100000">
                <a:schemeClr val="accent4">
                  <a:shade val="100000"/>
                  <a:satMod val="115000"/>
                  <a:alpha val="0"/>
                </a:schemeClr>
              </a:gs>
            </a:gsLst>
            <a:path path="circle">
              <a:fillToRect t="100000" r="100000"/>
            </a:path>
            <a:tileRect l="-100000" b="-10000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accent2">
                  <a:lumMod val="75000"/>
                </a:schemeClr>
              </a:solidFill>
              <a:effectLst>
                <a:outerShdw blurRad="38100" dist="38100" dir="2700000" algn="tl">
                  <a:srgbClr val="000000">
                    <a:alpha val="43137"/>
                  </a:srgbClr>
                </a:outerShdw>
              </a:effectLst>
            </a:endParaRPr>
          </a:p>
        </p:txBody>
      </p:sp>
      <p:pic>
        <p:nvPicPr>
          <p:cNvPr id="73729" name="Picture 2" descr="\\vitamix\USB200gb\Microsoft_Art_Brand_etc\EventsDVD_FY07\Photos_for_PPT\Photo_backgrounds\FY06 Brand - Vista Developer\Windows Vista Dev FY06 Susan woman standing smiling classroom tables arms crossed.png"/>
          <p:cNvPicPr>
            <a:picLocks noChangeAspect="1" noChangeArrowheads="1"/>
          </p:cNvPicPr>
          <p:nvPr/>
        </p:nvPicPr>
        <p:blipFill>
          <a:blip r:embed="rId3"/>
          <a:srcRect t="3572" r="29276"/>
          <a:stretch>
            <a:fillRect/>
          </a:stretch>
        </p:blipFill>
        <p:spPr bwMode="ltGray">
          <a:xfrm>
            <a:off x="3278188" y="231493"/>
            <a:ext cx="5845175" cy="6392863"/>
          </a:xfrm>
          <a:prstGeom prst="rect">
            <a:avLst/>
          </a:prstGeom>
          <a:noFill/>
          <a:ln w="9525">
            <a:noFill/>
            <a:miter lim="800000"/>
            <a:headEnd/>
            <a:tailEnd/>
          </a:ln>
        </p:spPr>
      </p:pic>
      <p:sp>
        <p:nvSpPr>
          <p:cNvPr id="6" name="Rectangle 2"/>
          <p:cNvSpPr>
            <a:spLocks noGrp="1" noChangeArrowheads="1"/>
          </p:cNvSpPr>
          <p:nvPr>
            <p:ph type="title"/>
          </p:nvPr>
        </p:nvSpPr>
        <p:spPr>
          <a:xfrm>
            <a:off x="368300" y="220663"/>
            <a:ext cx="8382000" cy="609398"/>
          </a:xfrm>
        </p:spPr>
        <p:txBody>
          <a:bodyPr/>
          <a:lstStyle/>
          <a:p>
            <a:pPr defTabSz="914363">
              <a:defRPr/>
            </a:pPr>
            <a:r>
              <a:rPr lang="en-GB" sz="3600" b="1" dirty="0" smtClean="0">
                <a:solidFill>
                  <a:schemeClr val="accent2">
                    <a:lumMod val="75000"/>
                  </a:schemeClr>
                </a:solidFill>
                <a:latin typeface="+mn-lt"/>
              </a:rPr>
              <a:t>How you can </a:t>
            </a:r>
            <a:r>
              <a:rPr lang="en-GB" sz="3600" b="1" dirty="0" smtClean="0">
                <a:solidFill>
                  <a:schemeClr val="accent2">
                    <a:lumMod val="75000"/>
                  </a:schemeClr>
                </a:solidFill>
                <a:latin typeface="+mn-lt"/>
              </a:rPr>
              <a:t>help</a:t>
            </a:r>
            <a:br>
              <a:rPr lang="en-GB" sz="3600" b="1" dirty="0" smtClean="0">
                <a:solidFill>
                  <a:schemeClr val="accent2">
                    <a:lumMod val="75000"/>
                  </a:schemeClr>
                </a:solidFill>
                <a:latin typeface="+mn-lt"/>
              </a:rPr>
            </a:br>
            <a:r>
              <a:rPr lang="en-GB" b="1" dirty="0" smtClean="0">
                <a:solidFill>
                  <a:schemeClr val="accent2">
                    <a:lumMod val="75000"/>
                  </a:schemeClr>
                </a:solidFill>
              </a:rPr>
              <a:t>Become a Technology Ambassador</a:t>
            </a:r>
            <a:r>
              <a:rPr lang="en-US" sz="3600" b="1" dirty="0" smtClean="0">
                <a:solidFill>
                  <a:schemeClr val="accent2">
                    <a:lumMod val="75000"/>
                  </a:schemeClr>
                </a:solidFill>
              </a:rPr>
              <a:t/>
            </a:r>
            <a:br>
              <a:rPr lang="en-US" sz="3600" b="1" dirty="0" smtClean="0">
                <a:solidFill>
                  <a:schemeClr val="accent2">
                    <a:lumMod val="75000"/>
                  </a:schemeClr>
                </a:solidFill>
              </a:rPr>
            </a:br>
            <a:endParaRPr lang="en-GB" sz="3600" b="1" dirty="0">
              <a:solidFill>
                <a:schemeClr val="accent2">
                  <a:lumMod val="75000"/>
                </a:schemeClr>
              </a:solidFill>
              <a:latin typeface="+mn-lt"/>
            </a:endParaRPr>
          </a:p>
        </p:txBody>
      </p:sp>
      <p:sp>
        <p:nvSpPr>
          <p:cNvPr id="29" name="Rectangle 28"/>
          <p:cNvSpPr/>
          <p:nvPr/>
        </p:nvSpPr>
        <p:spPr>
          <a:xfrm>
            <a:off x="762000" y="1677412"/>
            <a:ext cx="7543800" cy="2308324"/>
          </a:xfrm>
          <a:prstGeom prst="rect">
            <a:avLst/>
          </a:prstGeom>
        </p:spPr>
        <p:txBody>
          <a:bodyPr wrap="square">
            <a:spAutoFit/>
          </a:bodyPr>
          <a:lstStyle/>
          <a:p>
            <a:pPr>
              <a:buFont typeface="Arial" pitchFamily="34" charset="0"/>
              <a:buChar char="•"/>
            </a:pPr>
            <a:r>
              <a:rPr lang="en-GB" sz="2400" dirty="0" smtClean="0">
                <a:solidFill>
                  <a:schemeClr val="accent2">
                    <a:lumMod val="75000"/>
                  </a:schemeClr>
                </a:solidFill>
                <a:latin typeface="+mn-lt"/>
                <a:ea typeface="+mj-ea"/>
                <a:cs typeface="+mj-cs"/>
              </a:rPr>
              <a:t>Local female Technology role models for schools </a:t>
            </a:r>
          </a:p>
          <a:p>
            <a:pPr>
              <a:buFont typeface="Arial" pitchFamily="34" charset="0"/>
              <a:buChar char="•"/>
            </a:pPr>
            <a:endParaRPr lang="en-GB" sz="2400" dirty="0" smtClean="0">
              <a:solidFill>
                <a:schemeClr val="accent2">
                  <a:lumMod val="75000"/>
                </a:schemeClr>
              </a:solidFill>
              <a:latin typeface="+mn-lt"/>
              <a:ea typeface="+mj-ea"/>
              <a:cs typeface="+mj-cs"/>
            </a:endParaRPr>
          </a:p>
          <a:p>
            <a:pPr>
              <a:buFont typeface="Arial" pitchFamily="34" charset="0"/>
              <a:buChar char="•"/>
            </a:pPr>
            <a:r>
              <a:rPr lang="en-GB" sz="2400" dirty="0" smtClean="0">
                <a:solidFill>
                  <a:schemeClr val="accent2">
                    <a:lumMod val="75000"/>
                  </a:schemeClr>
                </a:solidFill>
                <a:latin typeface="+mn-lt"/>
                <a:ea typeface="+mj-ea"/>
                <a:cs typeface="+mj-cs"/>
              </a:rPr>
              <a:t>Networking and information exchange opportunities for science teachers and related staff </a:t>
            </a:r>
          </a:p>
          <a:p>
            <a:pPr>
              <a:buFont typeface="Arial" pitchFamily="34" charset="0"/>
              <a:buChar char="•"/>
            </a:pPr>
            <a:endParaRPr lang="en-GB" sz="2400" dirty="0" smtClean="0">
              <a:solidFill>
                <a:schemeClr val="accent2">
                  <a:lumMod val="75000"/>
                </a:schemeClr>
              </a:solidFill>
              <a:latin typeface="+mn-lt"/>
              <a:ea typeface="+mj-ea"/>
              <a:cs typeface="+mj-cs"/>
            </a:endParaRPr>
          </a:p>
          <a:p>
            <a:pPr>
              <a:buFont typeface="Arial" pitchFamily="34" charset="0"/>
              <a:buChar char="•"/>
            </a:pPr>
            <a:r>
              <a:rPr lang="en-GB" sz="2400" dirty="0" smtClean="0">
                <a:solidFill>
                  <a:schemeClr val="accent2">
                    <a:lumMod val="75000"/>
                  </a:schemeClr>
                </a:solidFill>
                <a:latin typeface="+mn-lt"/>
                <a:ea typeface="+mj-ea"/>
                <a:cs typeface="+mj-cs"/>
              </a:rPr>
              <a:t>Working with regional employers</a:t>
            </a:r>
            <a:r>
              <a:rPr lang="en-GB" sz="2400" dirty="0" smtClean="0">
                <a:solidFill>
                  <a:schemeClr val="accent2">
                    <a:lumMod val="75000"/>
                  </a:schemeClr>
                </a:solidFill>
                <a:latin typeface="+mn-lt"/>
              </a:rPr>
              <a:t> </a:t>
            </a:r>
            <a:endParaRPr lang="en-GB" sz="2400" dirty="0">
              <a:solidFill>
                <a:schemeClr val="accent2">
                  <a:lumMod val="75000"/>
                </a:schemeClr>
              </a:solidFill>
              <a:latin typeface="+mn-lt"/>
            </a:endParaRPr>
          </a:p>
        </p:txBody>
      </p:sp>
      <p:pic>
        <p:nvPicPr>
          <p:cNvPr id="2" name="Picture 2" descr="C:\Documents and Settings\Pennie\My Documents\TechEd2008\TE-WIT\Dynamics-work_Parker-Trish_man-woman-meeting-lobby-laptop.png"/>
          <p:cNvPicPr>
            <a:picLocks noChangeAspect="1" noChangeArrowheads="1"/>
          </p:cNvPicPr>
          <p:nvPr/>
        </p:nvPicPr>
        <p:blipFill>
          <a:blip r:embed="rId4" cstate="print"/>
          <a:srcRect/>
          <a:stretch>
            <a:fillRect/>
          </a:stretch>
        </p:blipFill>
        <p:spPr bwMode="auto">
          <a:xfrm>
            <a:off x="2149818" y="4980009"/>
            <a:ext cx="1218415" cy="1218415"/>
          </a:xfrm>
          <a:prstGeom prst="rect">
            <a:avLst/>
          </a:prstGeom>
          <a:noFill/>
          <a:effectLst>
            <a:glow rad="139700">
              <a:schemeClr val="accent6">
                <a:satMod val="175000"/>
                <a:alpha val="40000"/>
              </a:schemeClr>
            </a:glow>
          </a:effectLst>
        </p:spPr>
      </p:pic>
      <p:pic>
        <p:nvPicPr>
          <p:cNvPr id="4" name="Picture 4" descr="C:\Documents and Settings\Pennie\My Documents\TechEd2008\TE-WIT\WMOBL06_Lucy_02.png"/>
          <p:cNvPicPr>
            <a:picLocks noChangeAspect="1" noChangeArrowheads="1"/>
          </p:cNvPicPr>
          <p:nvPr/>
        </p:nvPicPr>
        <p:blipFill>
          <a:blip r:embed="rId5"/>
          <a:srcRect/>
          <a:stretch>
            <a:fillRect/>
          </a:stretch>
        </p:blipFill>
        <p:spPr bwMode="auto">
          <a:xfrm>
            <a:off x="6729473" y="3733800"/>
            <a:ext cx="1881127" cy="1881127"/>
          </a:xfrm>
          <a:prstGeom prst="rect">
            <a:avLst/>
          </a:prstGeom>
          <a:noFill/>
          <a:effectLst>
            <a:glow rad="139700">
              <a:schemeClr val="accent6">
                <a:satMod val="175000"/>
                <a:alpha val="40000"/>
              </a:schemeClr>
            </a:glow>
          </a:effectLst>
        </p:spPr>
      </p:pic>
      <p:pic>
        <p:nvPicPr>
          <p:cNvPr id="3" name="Picture 3" descr="C:\Documents and Settings\Pennie\My Documents\TechEd2008\TE-WIT\Windows-Vista-IT-P-FY06-Pam-woman-standing-servers-arms-crossed.png"/>
          <p:cNvPicPr>
            <a:picLocks noChangeAspect="1" noChangeArrowheads="1"/>
          </p:cNvPicPr>
          <p:nvPr/>
        </p:nvPicPr>
        <p:blipFill>
          <a:blip r:embed="rId6"/>
          <a:srcRect/>
          <a:stretch>
            <a:fillRect/>
          </a:stretch>
        </p:blipFill>
        <p:spPr bwMode="auto">
          <a:xfrm>
            <a:off x="4343400" y="4710897"/>
            <a:ext cx="1694064" cy="1694064"/>
          </a:xfrm>
          <a:prstGeom prst="rect">
            <a:avLst/>
          </a:prstGeom>
          <a:noFill/>
          <a:effectLst>
            <a:glow rad="139700">
              <a:schemeClr val="accent6">
                <a:satMod val="175000"/>
                <a:alpha val="40000"/>
              </a:schemeClr>
            </a:glow>
          </a:effectLst>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2285984" y="1500174"/>
            <a:ext cx="4467225" cy="1828800"/>
          </a:xfrm>
          <a:prstGeom prst="roundRect">
            <a:avLst>
              <a:gd name="adj" fmla="val 16667"/>
            </a:avLst>
          </a:prstGeom>
          <a:ln>
            <a:noFill/>
          </a:ln>
          <a:effectLst>
            <a:outerShdw blurRad="76200" dist="38100" dir="7800000" algn="tl" rotWithShape="0">
              <a:srgbClr val="000000">
                <a:alpha val="40000"/>
              </a:srgbClr>
            </a:outerShdw>
            <a:reflection blurRad="6350" stA="50000" endA="295" endPos="920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214116" y="6143644"/>
            <a:ext cx="3853684" cy="523220"/>
          </a:xfrm>
          <a:prstGeom prst="rect">
            <a:avLst/>
          </a:prstGeom>
          <a:noFill/>
        </p:spPr>
        <p:txBody>
          <a:bodyPr wrap="none" rtlCol="0">
            <a:spAutoFit/>
          </a:bodyPr>
          <a:lstStyle/>
          <a:p>
            <a:r>
              <a:rPr lang="en-GB" sz="2800" dirty="0" smtClean="0"/>
              <a:t>http://imaginecup.com/</a:t>
            </a:r>
            <a:endParaRPr lang="en-GB"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80982" y="0"/>
            <a:ext cx="8109091" cy="6319876"/>
            <a:chOff x="571472" y="285728"/>
            <a:chExt cx="8109091" cy="6319876"/>
          </a:xfrm>
        </p:grpSpPr>
        <p:pic>
          <p:nvPicPr>
            <p:cNvPr id="18435" name="Picture 3"/>
            <p:cNvPicPr>
              <a:picLocks noChangeAspect="1" noChangeArrowheads="1"/>
            </p:cNvPicPr>
            <p:nvPr/>
          </p:nvPicPr>
          <p:blipFill>
            <a:blip r:embed="rId3"/>
            <a:srcRect/>
            <a:stretch>
              <a:fillRect/>
            </a:stretch>
          </p:blipFill>
          <p:spPr bwMode="auto">
            <a:xfrm>
              <a:off x="571472" y="4786322"/>
              <a:ext cx="819150" cy="81915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5493248" y="4967304"/>
              <a:ext cx="819150" cy="819150"/>
            </a:xfrm>
            <a:prstGeom prst="rect">
              <a:avLst/>
            </a:prstGeom>
            <a:noFill/>
            <a:ln w="9525">
              <a:noFill/>
              <a:miter lim="800000"/>
              <a:headEnd/>
              <a:tailEnd/>
            </a:ln>
            <a:effectLst/>
          </p:spPr>
        </p:pic>
        <p:pic>
          <p:nvPicPr>
            <p:cNvPr id="18438" name="Picture 6"/>
            <p:cNvPicPr>
              <a:picLocks noChangeAspect="1" noChangeArrowheads="1"/>
            </p:cNvPicPr>
            <p:nvPr/>
          </p:nvPicPr>
          <p:blipFill>
            <a:blip r:embed="rId5"/>
            <a:srcRect/>
            <a:stretch>
              <a:fillRect/>
            </a:stretch>
          </p:blipFill>
          <p:spPr bwMode="auto">
            <a:xfrm>
              <a:off x="571472" y="5786454"/>
              <a:ext cx="819150" cy="819150"/>
            </a:xfrm>
            <a:prstGeom prst="rect">
              <a:avLst/>
            </a:prstGeom>
            <a:noFill/>
            <a:ln w="9525">
              <a:noFill/>
              <a:miter lim="800000"/>
              <a:headEnd/>
              <a:tailEnd/>
            </a:ln>
            <a:effectLst/>
          </p:spPr>
        </p:pic>
        <p:pic>
          <p:nvPicPr>
            <p:cNvPr id="18439" name="Picture 7"/>
            <p:cNvPicPr>
              <a:picLocks noChangeAspect="1" noChangeArrowheads="1"/>
            </p:cNvPicPr>
            <p:nvPr/>
          </p:nvPicPr>
          <p:blipFill>
            <a:blip r:embed="rId6"/>
            <a:srcRect/>
            <a:stretch>
              <a:fillRect/>
            </a:stretch>
          </p:blipFill>
          <p:spPr bwMode="auto">
            <a:xfrm>
              <a:off x="5493248" y="2681288"/>
              <a:ext cx="819150" cy="819150"/>
            </a:xfrm>
            <a:prstGeom prst="rect">
              <a:avLst/>
            </a:prstGeom>
            <a:noFill/>
            <a:ln w="9525">
              <a:noFill/>
              <a:miter lim="800000"/>
              <a:headEnd/>
              <a:tailEnd/>
            </a:ln>
            <a:effectLst/>
          </p:spPr>
        </p:pic>
        <p:pic>
          <p:nvPicPr>
            <p:cNvPr id="18440" name="Picture 8"/>
            <p:cNvPicPr>
              <a:picLocks noChangeAspect="1" noChangeArrowheads="1"/>
            </p:cNvPicPr>
            <p:nvPr/>
          </p:nvPicPr>
          <p:blipFill>
            <a:blip r:embed="rId7"/>
            <a:srcRect/>
            <a:stretch>
              <a:fillRect/>
            </a:stretch>
          </p:blipFill>
          <p:spPr bwMode="auto">
            <a:xfrm>
              <a:off x="681016" y="285728"/>
              <a:ext cx="552450" cy="1000125"/>
            </a:xfrm>
            <a:prstGeom prst="rect">
              <a:avLst/>
            </a:prstGeom>
            <a:noFill/>
            <a:ln w="9525">
              <a:noFill/>
              <a:miter lim="800000"/>
              <a:headEnd/>
              <a:tailEnd/>
            </a:ln>
            <a:effectLst/>
          </p:spPr>
        </p:pic>
        <p:pic>
          <p:nvPicPr>
            <p:cNvPr id="18441" name="Picture 9"/>
            <p:cNvPicPr>
              <a:picLocks noChangeAspect="1" noChangeArrowheads="1"/>
            </p:cNvPicPr>
            <p:nvPr/>
          </p:nvPicPr>
          <p:blipFill>
            <a:blip r:embed="rId8"/>
            <a:srcRect/>
            <a:stretch>
              <a:fillRect/>
            </a:stretch>
          </p:blipFill>
          <p:spPr bwMode="auto">
            <a:xfrm>
              <a:off x="5493248" y="3824296"/>
              <a:ext cx="809625" cy="942975"/>
            </a:xfrm>
            <a:prstGeom prst="rect">
              <a:avLst/>
            </a:prstGeom>
            <a:noFill/>
            <a:ln w="9525">
              <a:noFill/>
              <a:miter lim="800000"/>
              <a:headEnd/>
              <a:tailEnd/>
            </a:ln>
            <a:effectLst/>
          </p:spPr>
        </p:pic>
        <p:pic>
          <p:nvPicPr>
            <p:cNvPr id="18443" name="Picture 11"/>
            <p:cNvPicPr>
              <a:picLocks noChangeAspect="1" noChangeArrowheads="1"/>
            </p:cNvPicPr>
            <p:nvPr/>
          </p:nvPicPr>
          <p:blipFill>
            <a:blip r:embed="rId9"/>
            <a:srcRect/>
            <a:stretch>
              <a:fillRect/>
            </a:stretch>
          </p:blipFill>
          <p:spPr bwMode="auto">
            <a:xfrm>
              <a:off x="681016" y="1357298"/>
              <a:ext cx="552450" cy="1000125"/>
            </a:xfrm>
            <a:prstGeom prst="rect">
              <a:avLst/>
            </a:prstGeom>
            <a:noFill/>
            <a:ln w="9525">
              <a:noFill/>
              <a:miter lim="800000"/>
              <a:headEnd/>
              <a:tailEnd/>
            </a:ln>
            <a:effectLst/>
          </p:spPr>
        </p:pic>
        <p:pic>
          <p:nvPicPr>
            <p:cNvPr id="18444" name="Picture 12"/>
            <p:cNvPicPr>
              <a:picLocks noChangeAspect="1" noChangeArrowheads="1"/>
            </p:cNvPicPr>
            <p:nvPr/>
          </p:nvPicPr>
          <p:blipFill>
            <a:blip r:embed="rId10"/>
            <a:srcRect/>
            <a:stretch>
              <a:fillRect/>
            </a:stretch>
          </p:blipFill>
          <p:spPr bwMode="auto">
            <a:xfrm>
              <a:off x="681016" y="2428868"/>
              <a:ext cx="552450" cy="990600"/>
            </a:xfrm>
            <a:prstGeom prst="rect">
              <a:avLst/>
            </a:prstGeom>
            <a:noFill/>
            <a:ln w="9525">
              <a:noFill/>
              <a:miter lim="800000"/>
              <a:headEnd/>
              <a:tailEnd/>
            </a:ln>
            <a:effectLst/>
          </p:spPr>
        </p:pic>
        <p:pic>
          <p:nvPicPr>
            <p:cNvPr id="18445" name="Picture 13"/>
            <p:cNvPicPr>
              <a:picLocks noChangeAspect="1" noChangeArrowheads="1"/>
            </p:cNvPicPr>
            <p:nvPr/>
          </p:nvPicPr>
          <p:blipFill>
            <a:blip r:embed="rId11"/>
            <a:srcRect/>
            <a:stretch>
              <a:fillRect/>
            </a:stretch>
          </p:blipFill>
          <p:spPr bwMode="auto">
            <a:xfrm>
              <a:off x="571472" y="3714752"/>
              <a:ext cx="819150" cy="819150"/>
            </a:xfrm>
            <a:prstGeom prst="rect">
              <a:avLst/>
            </a:prstGeom>
            <a:noFill/>
            <a:ln w="9525">
              <a:noFill/>
              <a:miter lim="800000"/>
              <a:headEnd/>
              <a:tailEnd/>
            </a:ln>
            <a:effectLst/>
          </p:spPr>
        </p:pic>
        <p:sp>
          <p:nvSpPr>
            <p:cNvPr id="16" name="TextBox 15"/>
            <p:cNvSpPr txBox="1"/>
            <p:nvPr/>
          </p:nvSpPr>
          <p:spPr>
            <a:xfrm>
              <a:off x="1500166" y="571480"/>
              <a:ext cx="2823209" cy="523220"/>
            </a:xfrm>
            <a:prstGeom prst="rect">
              <a:avLst/>
            </a:prstGeom>
            <a:noFill/>
          </p:spPr>
          <p:txBody>
            <a:bodyPr wrap="none" rtlCol="0">
              <a:spAutoFit/>
            </a:bodyPr>
            <a:lstStyle/>
            <a:p>
              <a:r>
                <a:rPr lang="en-GB" sz="2800" dirty="0" smtClean="0">
                  <a:solidFill>
                    <a:schemeClr val="accent2">
                      <a:lumMod val="75000"/>
                    </a:schemeClr>
                  </a:solidFill>
                </a:rPr>
                <a:t>Software Design</a:t>
              </a:r>
              <a:endParaRPr lang="en-GB" sz="2800" dirty="0">
                <a:solidFill>
                  <a:schemeClr val="accent2">
                    <a:lumMod val="75000"/>
                  </a:schemeClr>
                </a:solidFill>
              </a:endParaRPr>
            </a:p>
          </p:txBody>
        </p:sp>
        <p:sp>
          <p:nvSpPr>
            <p:cNvPr id="17" name="TextBox 16"/>
            <p:cNvSpPr txBox="1"/>
            <p:nvPr/>
          </p:nvSpPr>
          <p:spPr>
            <a:xfrm>
              <a:off x="1428728" y="1571612"/>
              <a:ext cx="4145687" cy="523220"/>
            </a:xfrm>
            <a:prstGeom prst="rect">
              <a:avLst/>
            </a:prstGeom>
            <a:noFill/>
          </p:spPr>
          <p:txBody>
            <a:bodyPr wrap="none" rtlCol="0">
              <a:spAutoFit/>
            </a:bodyPr>
            <a:lstStyle/>
            <a:p>
              <a:r>
                <a:rPr lang="en-GB" sz="2800" dirty="0" smtClean="0">
                  <a:solidFill>
                    <a:schemeClr val="accent2">
                      <a:lumMod val="75000"/>
                    </a:schemeClr>
                  </a:solidFill>
                </a:rPr>
                <a:t>Embedded Development</a:t>
              </a:r>
              <a:endParaRPr lang="en-GB" sz="2800" dirty="0">
                <a:solidFill>
                  <a:schemeClr val="accent2">
                    <a:lumMod val="75000"/>
                  </a:schemeClr>
                </a:solidFill>
              </a:endParaRPr>
            </a:p>
          </p:txBody>
        </p:sp>
        <p:sp>
          <p:nvSpPr>
            <p:cNvPr id="18" name="TextBox 17"/>
            <p:cNvSpPr txBox="1"/>
            <p:nvPr/>
          </p:nvSpPr>
          <p:spPr>
            <a:xfrm>
              <a:off x="1428728" y="2643182"/>
              <a:ext cx="3384260" cy="523220"/>
            </a:xfrm>
            <a:prstGeom prst="rect">
              <a:avLst/>
            </a:prstGeom>
            <a:noFill/>
          </p:spPr>
          <p:txBody>
            <a:bodyPr wrap="none" rtlCol="0">
              <a:spAutoFit/>
            </a:bodyPr>
            <a:lstStyle/>
            <a:p>
              <a:r>
                <a:rPr lang="en-GB" sz="2800" dirty="0" smtClean="0">
                  <a:solidFill>
                    <a:schemeClr val="accent2">
                      <a:lumMod val="75000"/>
                    </a:schemeClr>
                  </a:solidFill>
                </a:rPr>
                <a:t>Game Development</a:t>
              </a:r>
              <a:endParaRPr lang="en-GB" sz="2800" dirty="0">
                <a:solidFill>
                  <a:schemeClr val="accent2">
                    <a:lumMod val="75000"/>
                  </a:schemeClr>
                </a:solidFill>
              </a:endParaRPr>
            </a:p>
          </p:txBody>
        </p:sp>
        <p:sp>
          <p:nvSpPr>
            <p:cNvPr id="19" name="TextBox 18"/>
            <p:cNvSpPr txBox="1"/>
            <p:nvPr/>
          </p:nvSpPr>
          <p:spPr>
            <a:xfrm>
              <a:off x="1571604" y="5929330"/>
              <a:ext cx="3521541" cy="523220"/>
            </a:xfrm>
            <a:prstGeom prst="rect">
              <a:avLst/>
            </a:prstGeom>
            <a:noFill/>
          </p:spPr>
          <p:txBody>
            <a:bodyPr wrap="none" rtlCol="0">
              <a:spAutoFit/>
            </a:bodyPr>
            <a:lstStyle/>
            <a:p>
              <a:r>
                <a:rPr lang="en-GB" sz="2800" dirty="0" smtClean="0">
                  <a:solidFill>
                    <a:schemeClr val="accent2">
                      <a:lumMod val="75000"/>
                    </a:schemeClr>
                  </a:solidFill>
                </a:rPr>
                <a:t>Robotics &amp; Algorithm</a:t>
              </a:r>
              <a:endParaRPr lang="en-GB" sz="2800" dirty="0">
                <a:solidFill>
                  <a:schemeClr val="accent2">
                    <a:lumMod val="75000"/>
                  </a:schemeClr>
                </a:solidFill>
              </a:endParaRPr>
            </a:p>
          </p:txBody>
        </p:sp>
        <p:sp>
          <p:nvSpPr>
            <p:cNvPr id="20" name="TextBox 19"/>
            <p:cNvSpPr txBox="1"/>
            <p:nvPr/>
          </p:nvSpPr>
          <p:spPr>
            <a:xfrm>
              <a:off x="1500166" y="3857629"/>
              <a:ext cx="1956241" cy="954107"/>
            </a:xfrm>
            <a:prstGeom prst="rect">
              <a:avLst/>
            </a:prstGeom>
            <a:noFill/>
          </p:spPr>
          <p:txBody>
            <a:bodyPr wrap="square" rtlCol="0">
              <a:spAutoFit/>
            </a:bodyPr>
            <a:lstStyle/>
            <a:p>
              <a:r>
                <a:rPr lang="en-GB" sz="2800" dirty="0" smtClean="0">
                  <a:solidFill>
                    <a:schemeClr val="accent2">
                      <a:lumMod val="75000"/>
                    </a:schemeClr>
                  </a:solidFill>
                </a:rPr>
                <a:t>IT Challenge</a:t>
              </a:r>
            </a:p>
          </p:txBody>
        </p:sp>
        <p:sp>
          <p:nvSpPr>
            <p:cNvPr id="21" name="TextBox 20"/>
            <p:cNvSpPr txBox="1"/>
            <p:nvPr/>
          </p:nvSpPr>
          <p:spPr>
            <a:xfrm>
              <a:off x="6526712" y="3929066"/>
              <a:ext cx="1305165" cy="523220"/>
            </a:xfrm>
            <a:prstGeom prst="rect">
              <a:avLst/>
            </a:prstGeom>
            <a:noFill/>
          </p:spPr>
          <p:txBody>
            <a:bodyPr wrap="none" rtlCol="0">
              <a:spAutoFit/>
            </a:bodyPr>
            <a:lstStyle/>
            <a:p>
              <a:r>
                <a:rPr lang="en-GB" sz="2800" dirty="0" smtClean="0">
                  <a:solidFill>
                    <a:schemeClr val="accent2">
                      <a:lumMod val="75000"/>
                    </a:schemeClr>
                  </a:solidFill>
                </a:rPr>
                <a:t>Design</a:t>
              </a:r>
            </a:p>
          </p:txBody>
        </p:sp>
        <p:sp>
          <p:nvSpPr>
            <p:cNvPr id="22" name="TextBox 21"/>
            <p:cNvSpPr txBox="1"/>
            <p:nvPr/>
          </p:nvSpPr>
          <p:spPr>
            <a:xfrm>
              <a:off x="1500166" y="4929198"/>
              <a:ext cx="1465466" cy="523220"/>
            </a:xfrm>
            <a:prstGeom prst="rect">
              <a:avLst/>
            </a:prstGeom>
            <a:noFill/>
          </p:spPr>
          <p:txBody>
            <a:bodyPr wrap="none" rtlCol="0">
              <a:spAutoFit/>
            </a:bodyPr>
            <a:lstStyle/>
            <a:p>
              <a:r>
                <a:rPr lang="en-GB" sz="2800" dirty="0" err="1" smtClean="0">
                  <a:solidFill>
                    <a:schemeClr val="accent2">
                      <a:lumMod val="75000"/>
                    </a:schemeClr>
                  </a:solidFill>
                </a:rPr>
                <a:t>Mashup</a:t>
              </a:r>
              <a:endParaRPr lang="en-GB" sz="2800" dirty="0">
                <a:solidFill>
                  <a:schemeClr val="accent2">
                    <a:lumMod val="75000"/>
                  </a:schemeClr>
                </a:solidFill>
              </a:endParaRPr>
            </a:p>
          </p:txBody>
        </p:sp>
        <p:sp>
          <p:nvSpPr>
            <p:cNvPr id="23" name="TextBox 22"/>
            <p:cNvSpPr txBox="1"/>
            <p:nvPr/>
          </p:nvSpPr>
          <p:spPr>
            <a:xfrm>
              <a:off x="6455274" y="5143512"/>
              <a:ext cx="2225289" cy="523220"/>
            </a:xfrm>
            <a:prstGeom prst="rect">
              <a:avLst/>
            </a:prstGeom>
            <a:noFill/>
          </p:spPr>
          <p:txBody>
            <a:bodyPr wrap="none" rtlCol="0">
              <a:spAutoFit/>
            </a:bodyPr>
            <a:lstStyle/>
            <a:p>
              <a:r>
                <a:rPr lang="en-GB" sz="2800" dirty="0" smtClean="0">
                  <a:solidFill>
                    <a:schemeClr val="accent2">
                      <a:lumMod val="75000"/>
                    </a:schemeClr>
                  </a:solidFill>
                </a:rPr>
                <a:t>Photography</a:t>
              </a:r>
              <a:endParaRPr lang="en-GB" sz="2800" dirty="0">
                <a:solidFill>
                  <a:schemeClr val="accent2">
                    <a:lumMod val="75000"/>
                  </a:schemeClr>
                </a:solidFill>
              </a:endParaRPr>
            </a:p>
          </p:txBody>
        </p:sp>
        <p:sp>
          <p:nvSpPr>
            <p:cNvPr id="24" name="TextBox 23"/>
            <p:cNvSpPr txBox="1"/>
            <p:nvPr/>
          </p:nvSpPr>
          <p:spPr>
            <a:xfrm>
              <a:off x="6455274" y="2786058"/>
              <a:ext cx="1822935" cy="523220"/>
            </a:xfrm>
            <a:prstGeom prst="rect">
              <a:avLst/>
            </a:prstGeom>
            <a:noFill/>
          </p:spPr>
          <p:txBody>
            <a:bodyPr wrap="none" rtlCol="0">
              <a:spAutoFit/>
            </a:bodyPr>
            <a:lstStyle/>
            <a:p>
              <a:r>
                <a:rPr lang="en-GB" sz="2800" dirty="0" smtClean="0">
                  <a:solidFill>
                    <a:schemeClr val="accent2">
                      <a:lumMod val="75000"/>
                    </a:schemeClr>
                  </a:solidFill>
                </a:rPr>
                <a:t>Short Film</a:t>
              </a:r>
              <a:endParaRPr lang="en-GB" sz="2800" dirty="0">
                <a:solidFill>
                  <a:schemeClr val="accent2">
                    <a:lumMod val="75000"/>
                  </a:schemeClr>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err="1" smtClean="0">
                <a:solidFill>
                  <a:schemeClr val="accent2">
                    <a:lumMod val="75000"/>
                  </a:schemeClr>
                </a:solidFill>
              </a:rPr>
              <a:t>DreamSpark</a:t>
            </a:r>
            <a:endParaRPr lang="en-GB" dirty="0">
              <a:solidFill>
                <a:schemeClr val="accent2">
                  <a:lumMod val="7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1309688" y="2200275"/>
            <a:ext cx="6524625" cy="2457450"/>
          </a:xfrm>
          <a:prstGeom prst="rect">
            <a:avLst/>
          </a:prstGeom>
          <a:noFill/>
          <a:ln w="9525">
            <a:noFill/>
            <a:miter lim="800000"/>
            <a:headEnd/>
            <a:tailEnd/>
          </a:ln>
          <a:effectLst/>
        </p:spPr>
      </p:pic>
      <p:sp>
        <p:nvSpPr>
          <p:cNvPr id="4" name="TextBox 3"/>
          <p:cNvSpPr txBox="1"/>
          <p:nvPr/>
        </p:nvSpPr>
        <p:spPr>
          <a:xfrm>
            <a:off x="2984147" y="6143644"/>
            <a:ext cx="6223178" cy="523220"/>
          </a:xfrm>
          <a:prstGeom prst="rect">
            <a:avLst/>
          </a:prstGeom>
          <a:noFill/>
        </p:spPr>
        <p:txBody>
          <a:bodyPr wrap="none" rtlCol="0">
            <a:spAutoFit/>
          </a:bodyPr>
          <a:lstStyle/>
          <a:p>
            <a:r>
              <a:rPr lang="en-GB" sz="2800" dirty="0" smtClean="0">
                <a:solidFill>
                  <a:schemeClr val="accent2">
                    <a:lumMod val="75000"/>
                  </a:schemeClr>
                </a:solidFill>
              </a:rPr>
              <a:t>http://downloads.channel8.msdn.com/</a:t>
            </a:r>
            <a:endParaRPr lang="en-GB" sz="28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Girls and Gadgets: The Future</a:t>
            </a:r>
          </a:p>
          <a:p>
            <a:pPr lvl="1"/>
            <a:r>
              <a:rPr lang="en-GB" dirty="0" smtClean="0"/>
              <a:t>Alison Brown</a:t>
            </a:r>
          </a:p>
          <a:p>
            <a:r>
              <a:rPr lang="en-GB" dirty="0" smtClean="0"/>
              <a:t>Girls get </a:t>
            </a:r>
            <a:r>
              <a:rPr lang="en-GB" dirty="0" err="1" smtClean="0"/>
              <a:t>E.X.I.T.Ed</a:t>
            </a:r>
            <a:r>
              <a:rPr lang="en-GB" dirty="0" smtClean="0"/>
              <a:t> by IT</a:t>
            </a:r>
          </a:p>
          <a:p>
            <a:pPr lvl="1"/>
            <a:r>
              <a:rPr lang="en-GB" dirty="0" smtClean="0"/>
              <a:t>Helena </a:t>
            </a:r>
            <a:r>
              <a:rPr lang="en-GB" smtClean="0"/>
              <a:t>Pugsley</a:t>
            </a:r>
            <a:endParaRPr lang="en-GB" dirty="0" smtClean="0"/>
          </a:p>
          <a:p>
            <a:r>
              <a:rPr lang="en-GB" dirty="0" smtClean="0"/>
              <a:t>Motivating Young Women in Game Development via the Pixels, Programming, Play and Pedagogy Project</a:t>
            </a:r>
          </a:p>
          <a:p>
            <a:pPr lvl="1"/>
            <a:r>
              <a:rPr lang="en-GB" dirty="0" smtClean="0"/>
              <a:t>Scott </a:t>
            </a:r>
            <a:r>
              <a:rPr lang="en-GB" dirty="0" err="1" smtClean="0"/>
              <a:t>Leutenegger</a:t>
            </a:r>
            <a:endParaRPr lang="en-GB" dirty="0" smtClean="0"/>
          </a:p>
          <a:p>
            <a:r>
              <a:rPr lang="en-GB" dirty="0" smtClean="0"/>
              <a:t>Turning Girls  onto Technology: The role of Professional Societies</a:t>
            </a:r>
          </a:p>
          <a:p>
            <a:pPr lvl="1"/>
            <a:r>
              <a:rPr lang="en-GB" dirty="0" smtClean="0"/>
              <a:t>Cornelia </a:t>
            </a:r>
            <a:r>
              <a:rPr lang="en-GB" dirty="0" err="1" smtClean="0"/>
              <a:t>Boldyreff</a:t>
            </a:r>
            <a:endParaRPr lang="en-GB" dirty="0" smtClean="0"/>
          </a:p>
          <a:p>
            <a:r>
              <a:rPr lang="en-GB" dirty="0" smtClean="0"/>
              <a:t>Discussion: A Vision for Science and Society: Influencing the government’s new consultation paper</a:t>
            </a:r>
          </a:p>
          <a:p>
            <a:pPr lvl="1"/>
            <a:r>
              <a:rPr lang="en-GB" dirty="0" smtClean="0"/>
              <a:t>Ruth Wilson</a:t>
            </a:r>
            <a:endParaRPr lang="en-GB"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kern="1200" dirty="0" smtClean="0">
                <a:solidFill>
                  <a:schemeClr val="accent2">
                    <a:lumMod val="75000"/>
                  </a:schemeClr>
                </a:solidFill>
                <a:latin typeface="+mn-lt"/>
              </a:rPr>
              <a:t>What does this number mean to Microsoft?</a:t>
            </a:r>
            <a:endParaRPr lang="en-US" sz="2800" kern="1200" dirty="0">
              <a:solidFill>
                <a:schemeClr val="accent2">
                  <a:lumMod val="75000"/>
                </a:schemeClr>
              </a:solidFill>
              <a:latin typeface="+mn-lt"/>
            </a:endParaRPr>
          </a:p>
        </p:txBody>
      </p:sp>
      <p:sp>
        <p:nvSpPr>
          <p:cNvPr id="5" name="Subtitle 4"/>
          <p:cNvSpPr>
            <a:spLocks noGrp="1"/>
          </p:cNvSpPr>
          <p:nvPr>
            <p:ph idx="1"/>
          </p:nvPr>
        </p:nvSpPr>
        <p:spPr/>
        <p:txBody>
          <a:bodyPr/>
          <a:lstStyle/>
          <a:p>
            <a:pPr>
              <a:spcBef>
                <a:spcPct val="0"/>
              </a:spcBef>
            </a:pPr>
            <a:r>
              <a:rPr lang="en-US" sz="8000" b="1" kern="1200" dirty="0" smtClean="0">
                <a:solidFill>
                  <a:schemeClr val="accent2">
                    <a:lumMod val="75000"/>
                  </a:schemeClr>
                </a:solidFill>
                <a:ea typeface="+mj-ea"/>
                <a:cs typeface="+mj-cs"/>
              </a:rPr>
              <a:t>13,000</a:t>
            </a:r>
            <a:endParaRPr lang="en-US" sz="8000" b="1" kern="1200" dirty="0">
              <a:solidFill>
                <a:schemeClr val="accent2">
                  <a:lumMod val="75000"/>
                </a:schemeClr>
              </a:solidFill>
              <a:ea typeface="+mj-ea"/>
              <a:cs typeface="+mj-cs"/>
            </a:endParaRPr>
          </a:p>
        </p:txBody>
      </p:sp>
      <p:sp>
        <p:nvSpPr>
          <p:cNvPr id="6" name="Subtitle 4"/>
          <p:cNvSpPr txBox="1">
            <a:spLocks/>
          </p:cNvSpPr>
          <p:nvPr/>
        </p:nvSpPr>
        <p:spPr bwMode="auto">
          <a:xfrm>
            <a:off x="609600" y="4419600"/>
            <a:ext cx="80772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dirty="0" smtClean="0">
                <a:ln>
                  <a:noFill/>
                </a:ln>
                <a:solidFill>
                  <a:schemeClr val="accent2">
                    <a:lumMod val="75000"/>
                  </a:schemeClr>
                </a:solidFill>
                <a:effectLst/>
                <a:uLnTx/>
                <a:uFillTx/>
                <a:latin typeface="+mn-lt"/>
                <a:ea typeface="+mj-ea"/>
                <a:cs typeface="+mj-cs"/>
              </a:rPr>
              <a:t>Job Openings at Microsoft</a:t>
            </a:r>
            <a:endParaRPr kumimoji="0" lang="en-US" sz="3600" b="1" i="0" u="none" strike="noStrike" kern="1200" cap="none" spc="0" normalizeH="0" baseline="0" noProof="0" dirty="0">
              <a:ln>
                <a:noFill/>
              </a:ln>
              <a:solidFill>
                <a:schemeClr val="accent2">
                  <a:lumMod val="75000"/>
                </a:schemeClr>
              </a:solidFill>
              <a:effectLst/>
              <a:uLnTx/>
              <a:uFillTx/>
              <a:latin typeface="+mn-lt"/>
              <a:ea typeface="+mj-ea"/>
              <a:cs typeface="+mj-cs"/>
            </a:endParaRPr>
          </a:p>
        </p:txBody>
      </p:sp>
      <p:pic>
        <p:nvPicPr>
          <p:cNvPr id="7" name="Picture 2" descr="\\vitamix\USB200gb\Microsoft_Art_Brand_etc\EventsDVD_FY07\Photos_for_PPT\Photo_backgrounds\FY06 Brand - Vista Developer\Windows Vista Dev FY06 Susan woman standing smiling classroom tables arms crossed.png"/>
          <p:cNvPicPr>
            <a:picLocks noChangeAspect="1" noChangeArrowheads="1"/>
          </p:cNvPicPr>
          <p:nvPr/>
        </p:nvPicPr>
        <p:blipFill>
          <a:blip r:embed="rId3"/>
          <a:srcRect t="5600" r="29276"/>
          <a:stretch>
            <a:fillRect/>
          </a:stretch>
        </p:blipFill>
        <p:spPr bwMode="ltGray">
          <a:xfrm>
            <a:off x="3278188" y="599612"/>
            <a:ext cx="5845175" cy="62583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3000" fill="hold" grpId="1" nodeType="afterEffect">
                                  <p:stCondLst>
                                    <p:cond delay="1500"/>
                                  </p:stCondLst>
                                  <p:childTnLst>
                                    <p:animEffect transition="out" filter="fade">
                                      <p:cBhvr>
                                        <p:cTn id="9" dur="2000" tmFilter="0, 0; .2, .5; .8, .5; 1, 0"/>
                                        <p:tgtEl>
                                          <p:spTgt spid="6"/>
                                        </p:tgtEl>
                                      </p:cBhvr>
                                    </p:animEffect>
                                    <p:animScale>
                                      <p:cBhvr>
                                        <p:cTn id="10"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438399" y="6248400"/>
            <a:ext cx="6207919" cy="350838"/>
          </a:xfrm>
          <a:prstGeom prst="rect">
            <a:avLst/>
          </a:prstGeom>
          <a:noFill/>
          <a:ln w="12700">
            <a:noFill/>
            <a:miter lim="800000"/>
            <a:headEnd type="none" w="sm" len="sm"/>
            <a:tailEnd type="none" w="sm" len="sm"/>
          </a:ln>
          <a:effectLst/>
        </p:spPr>
        <p:txBody>
          <a:bodyPr wrap="square">
            <a:spAutoFit/>
          </a:bodyPr>
          <a:lstStyle/>
          <a:p>
            <a:pPr eaLnBrk="0" hangingPunct="0"/>
            <a:r>
              <a:rPr lang="en-US" sz="900" dirty="0">
                <a:solidFill>
                  <a:schemeClr val="accent2">
                    <a:lumMod val="75000"/>
                  </a:schemeClr>
                </a:solidFill>
                <a:latin typeface="Segoe" pitchFamily="34" charset="0"/>
                <a:cs typeface="Arial" charset="0"/>
              </a:rPr>
              <a:t>© 2005 Microsoft Corporation. All rights reserved.</a:t>
            </a:r>
          </a:p>
          <a:p>
            <a:pPr eaLnBrk="0" hangingPunct="0"/>
            <a:r>
              <a:rPr lang="en-US" sz="800" dirty="0">
                <a:solidFill>
                  <a:schemeClr val="accent2">
                    <a:lumMod val="75000"/>
                  </a:schemeClr>
                </a:solidFill>
                <a:latin typeface="Segoe" pitchFamily="34" charset="0"/>
                <a:cs typeface="Arial" charset="0"/>
              </a:rPr>
              <a:t>This presentation is for informational purposes only. Microsoft makes no warranties, express or implied, in this summary.</a:t>
            </a:r>
          </a:p>
        </p:txBody>
      </p:sp>
      <p:pic>
        <p:nvPicPr>
          <p:cNvPr id="62467" name="Picture 3" descr="Microsoft logo and tagline"/>
          <p:cNvPicPr>
            <a:picLocks noChangeAspect="1" noChangeArrowheads="1"/>
          </p:cNvPicPr>
          <p:nvPr/>
        </p:nvPicPr>
        <p:blipFill>
          <a:blip r:embed="rId3">
            <a:lum bright="-100000"/>
          </a:blip>
          <a:srcRect/>
          <a:stretch>
            <a:fillRect/>
          </a:stretch>
        </p:blipFill>
        <p:spPr bwMode="black">
          <a:xfrm>
            <a:off x="1281113" y="2719388"/>
            <a:ext cx="6580187" cy="14192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1066800"/>
            <a:ext cx="6553200" cy="1143000"/>
          </a:xfrm>
        </p:spPr>
        <p:txBody>
          <a:bodyPr/>
          <a:lstStyle/>
          <a:p>
            <a:pPr algn="ctr">
              <a:spcBef>
                <a:spcPct val="20000"/>
              </a:spcBef>
            </a:pPr>
            <a:r>
              <a:rPr lang="en-US" b="1" kern="1200" dirty="0" smtClean="0">
                <a:solidFill>
                  <a:schemeClr val="accent2">
                    <a:lumMod val="75000"/>
                  </a:schemeClr>
                </a:solidFill>
                <a:latin typeface="+mn-lt"/>
              </a:rPr>
              <a:t>Why So Many Openings?</a:t>
            </a:r>
            <a:endParaRPr lang="en-US" b="1" kern="1200" dirty="0">
              <a:solidFill>
                <a:schemeClr val="accent2">
                  <a:lumMod val="75000"/>
                </a:schemeClr>
              </a:solidFill>
              <a:latin typeface="+mn-lt"/>
            </a:endParaRPr>
          </a:p>
        </p:txBody>
      </p:sp>
      <p:sp>
        <p:nvSpPr>
          <p:cNvPr id="5" name="Content Placeholder 4"/>
          <p:cNvSpPr>
            <a:spLocks noGrp="1"/>
          </p:cNvSpPr>
          <p:nvPr>
            <p:ph idx="1"/>
          </p:nvPr>
        </p:nvSpPr>
        <p:spPr/>
        <p:txBody>
          <a:bodyPr/>
          <a:lstStyle/>
          <a:p>
            <a:pPr marL="0" indent="0" algn="ctr">
              <a:buNone/>
            </a:pPr>
            <a:r>
              <a:rPr lang="en-US" sz="2800" kern="1200" dirty="0" smtClean="0">
                <a:solidFill>
                  <a:schemeClr val="accent2">
                    <a:lumMod val="75000"/>
                  </a:schemeClr>
                </a:solidFill>
                <a:ea typeface="+mj-ea"/>
                <a:cs typeface="+mj-cs"/>
              </a:rPr>
              <a:t>Not enough qualified people in the world to meet the demand for IT workers</a:t>
            </a:r>
            <a:endParaRPr lang="en-US" sz="3600" kern="1200" dirty="0">
              <a:solidFill>
                <a:schemeClr val="accent2">
                  <a:lumMod val="75000"/>
                </a:schemeClr>
              </a:solidFill>
              <a:ea typeface="+mj-ea"/>
              <a:cs typeface="+mj-cs"/>
            </a:endParaRPr>
          </a:p>
        </p:txBody>
      </p:sp>
      <p:pic>
        <p:nvPicPr>
          <p:cNvPr id="8" name="Picture 2" descr="\\vitamix\USB200gb\Microsoft_Art_Brand_etc\EventsDVD_FY07\Photos_for_PPT\Photo_backgrounds\FY06 Brand - Vista  Business\Windows Vista B FY06 Cathy woman sitting conference smiling.png"/>
          <p:cNvPicPr>
            <a:picLocks noChangeAspect="1" noChangeArrowheads="1"/>
          </p:cNvPicPr>
          <p:nvPr/>
        </p:nvPicPr>
        <p:blipFill>
          <a:blip r:embed="rId3"/>
          <a:srcRect r="12302"/>
          <a:stretch>
            <a:fillRect/>
          </a:stretch>
        </p:blipFill>
        <p:spPr bwMode="auto">
          <a:xfrm>
            <a:off x="2286000" y="461963"/>
            <a:ext cx="6795542" cy="6396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ell_tanker_amastra.jpg"/>
          <p:cNvPicPr>
            <a:picLocks noChangeAspect="1"/>
          </p:cNvPicPr>
          <p:nvPr/>
        </p:nvPicPr>
        <p:blipFill>
          <a:blip r:embed="rId3"/>
          <a:stretch>
            <a:fillRect/>
          </a:stretch>
        </p:blipFill>
        <p:spPr>
          <a:xfrm>
            <a:off x="157068" y="1103785"/>
            <a:ext cx="4642575" cy="2706215"/>
          </a:xfrm>
          <a:prstGeom prst="roundRect">
            <a:avLst>
              <a:gd name="adj" fmla="val 8594"/>
            </a:avLst>
          </a:prstGeom>
          <a:solidFill>
            <a:srgbClr val="FFFFFF">
              <a:shade val="85000"/>
            </a:srgbClr>
          </a:solidFill>
          <a:ln>
            <a:solidFill>
              <a:schemeClr val="accent5"/>
            </a:solidFill>
          </a:ln>
          <a:effectLst/>
        </p:spPr>
      </p:pic>
      <p:sp>
        <p:nvSpPr>
          <p:cNvPr id="2" name="Title 1"/>
          <p:cNvSpPr>
            <a:spLocks noGrp="1"/>
          </p:cNvSpPr>
          <p:nvPr>
            <p:ph type="title"/>
          </p:nvPr>
        </p:nvSpPr>
        <p:spPr>
          <a:xfrm>
            <a:off x="368300" y="220663"/>
            <a:ext cx="8382000" cy="609398"/>
          </a:xfrm>
        </p:spPr>
        <p:txBody>
          <a:bodyPr/>
          <a:lstStyle/>
          <a:p>
            <a:pPr defTabSz="914363">
              <a:defRPr/>
            </a:pPr>
            <a:r>
              <a:rPr lang="en-GB" b="1" dirty="0" smtClean="0">
                <a:solidFill>
                  <a:schemeClr val="accent2">
                    <a:lumMod val="75000"/>
                  </a:schemeClr>
                </a:solidFill>
                <a:latin typeface="+mn-lt"/>
              </a:rPr>
              <a:t>Different beginnings...</a:t>
            </a:r>
            <a:endParaRPr lang="en-GB" b="1" dirty="0">
              <a:solidFill>
                <a:schemeClr val="accent2">
                  <a:lumMod val="75000"/>
                </a:schemeClr>
              </a:solidFill>
              <a:latin typeface="+mn-lt"/>
            </a:endParaRPr>
          </a:p>
        </p:txBody>
      </p:sp>
      <p:pic>
        <p:nvPicPr>
          <p:cNvPr id="8" name="Picture 7" descr="shell_tanker_gouldia.jpg"/>
          <p:cNvPicPr>
            <a:picLocks noChangeAspect="1"/>
          </p:cNvPicPr>
          <p:nvPr/>
        </p:nvPicPr>
        <p:blipFill>
          <a:blip r:embed="rId4"/>
          <a:stretch>
            <a:fillRect/>
          </a:stretch>
        </p:blipFill>
        <p:spPr>
          <a:xfrm>
            <a:off x="152400" y="3733800"/>
            <a:ext cx="4423551" cy="2978501"/>
          </a:xfrm>
          <a:prstGeom prst="roundRect">
            <a:avLst>
              <a:gd name="adj" fmla="val 8594"/>
            </a:avLst>
          </a:prstGeom>
          <a:solidFill>
            <a:srgbClr val="FFFFFF">
              <a:shade val="85000"/>
            </a:srgbClr>
          </a:solidFill>
          <a:ln>
            <a:solidFill>
              <a:schemeClr val="accent5"/>
            </a:solidFill>
          </a:ln>
          <a:effectLst/>
        </p:spPr>
      </p:pic>
      <p:pic>
        <p:nvPicPr>
          <p:cNvPr id="9" name="Picture 8" descr="shell_tanker_lima.jpg"/>
          <p:cNvPicPr>
            <a:picLocks noChangeAspect="1"/>
          </p:cNvPicPr>
          <p:nvPr/>
        </p:nvPicPr>
        <p:blipFill>
          <a:blip r:embed="rId5"/>
          <a:stretch>
            <a:fillRect/>
          </a:stretch>
        </p:blipFill>
        <p:spPr>
          <a:xfrm>
            <a:off x="4800600" y="1155560"/>
            <a:ext cx="4191000" cy="2654440"/>
          </a:xfrm>
          <a:prstGeom prst="roundRect">
            <a:avLst>
              <a:gd name="adj" fmla="val 8594"/>
            </a:avLst>
          </a:prstGeom>
          <a:solidFill>
            <a:srgbClr val="FFFFFF">
              <a:shade val="85000"/>
            </a:srgbClr>
          </a:solidFill>
          <a:ln>
            <a:solidFill>
              <a:schemeClr val="accent5"/>
            </a:solidFill>
          </a:ln>
          <a:effectLst/>
        </p:spPr>
      </p:pic>
      <p:pic>
        <p:nvPicPr>
          <p:cNvPr id="10" name="Picture 9" descr="shell_tanker_medora_1a.jpg"/>
          <p:cNvPicPr>
            <a:picLocks noChangeAspect="1"/>
          </p:cNvPicPr>
          <p:nvPr/>
        </p:nvPicPr>
        <p:blipFill>
          <a:blip r:embed="rId6"/>
          <a:stretch>
            <a:fillRect/>
          </a:stretch>
        </p:blipFill>
        <p:spPr>
          <a:xfrm>
            <a:off x="4572000" y="3733800"/>
            <a:ext cx="4388306" cy="2974771"/>
          </a:xfrm>
          <a:prstGeom prst="roundRect">
            <a:avLst>
              <a:gd name="adj" fmla="val 8594"/>
            </a:avLst>
          </a:prstGeom>
          <a:solidFill>
            <a:srgbClr val="FFFFFF">
              <a:shade val="85000"/>
            </a:srgbClr>
          </a:solidFill>
          <a:ln>
            <a:solidFill>
              <a:schemeClr val="accent5"/>
            </a:solidFill>
          </a:ln>
          <a:effectLst/>
        </p:spPr>
      </p:pic>
      <p:pic>
        <p:nvPicPr>
          <p:cNvPr id="6" name="Picture 5" descr="Eileen sea 3.jpg"/>
          <p:cNvPicPr>
            <a:picLocks noChangeAspect="1"/>
          </p:cNvPicPr>
          <p:nvPr/>
        </p:nvPicPr>
        <p:blipFill>
          <a:blip r:embed="rId7" cstate="print"/>
          <a:stretch>
            <a:fillRect/>
          </a:stretch>
        </p:blipFill>
        <p:spPr>
          <a:xfrm>
            <a:off x="5425607" y="228600"/>
            <a:ext cx="3413593" cy="5056067"/>
          </a:xfrm>
          <a:prstGeom prst="roundRect">
            <a:avLst>
              <a:gd name="adj" fmla="val 8594"/>
            </a:avLst>
          </a:prstGeom>
          <a:solidFill>
            <a:srgbClr val="FFFFFF">
              <a:shade val="85000"/>
            </a:srgbClr>
          </a:solidFill>
          <a:ln>
            <a:solidFill>
              <a:schemeClr val="accent5"/>
            </a:solidFill>
          </a:ln>
          <a:effectLst/>
        </p:spPr>
      </p:pic>
      <p:pic>
        <p:nvPicPr>
          <p:cNvPr id="5" name="Picture 4" descr="Eileen sea 2a.jpg"/>
          <p:cNvPicPr>
            <a:picLocks noChangeAspect="1"/>
          </p:cNvPicPr>
          <p:nvPr/>
        </p:nvPicPr>
        <p:blipFill>
          <a:blip r:embed="rId8" cstate="print"/>
          <a:stretch>
            <a:fillRect/>
          </a:stretch>
        </p:blipFill>
        <p:spPr>
          <a:xfrm>
            <a:off x="2711589" y="762000"/>
            <a:ext cx="3765411" cy="5113393"/>
          </a:xfrm>
          <a:prstGeom prst="roundRect">
            <a:avLst>
              <a:gd name="adj" fmla="val 8594"/>
            </a:avLst>
          </a:prstGeom>
          <a:solidFill>
            <a:srgbClr val="FFFFFF">
              <a:shade val="85000"/>
            </a:srgbClr>
          </a:solidFill>
          <a:ln>
            <a:solidFill>
              <a:schemeClr val="accent5"/>
            </a:solidFill>
          </a:ln>
          <a:effectLst/>
        </p:spPr>
      </p:pic>
      <p:pic>
        <p:nvPicPr>
          <p:cNvPr id="4" name="Content Placeholder 3" descr="Eileen sea 1.jpg"/>
          <p:cNvPicPr>
            <a:picLocks noGrp="1" noChangeAspect="1"/>
          </p:cNvPicPr>
          <p:nvPr>
            <p:ph idx="4294967295"/>
          </p:nvPr>
        </p:nvPicPr>
        <p:blipFill>
          <a:blip r:embed="rId9" cstate="print"/>
          <a:stretch>
            <a:fillRect/>
          </a:stretch>
        </p:blipFill>
        <p:spPr bwMode="gray">
          <a:xfrm>
            <a:off x="152400" y="2514600"/>
            <a:ext cx="5954713" cy="4191000"/>
          </a:xfrm>
          <a:prstGeom prst="roundRect">
            <a:avLst>
              <a:gd name="adj" fmla="val 8594"/>
            </a:avLst>
          </a:prstGeom>
          <a:solidFill>
            <a:srgbClr val="FFFFFF">
              <a:shade val="85000"/>
            </a:srgbClr>
          </a:solidFill>
          <a:ln>
            <a:solidFill>
              <a:schemeClr val="accent5"/>
            </a:solidFill>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1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6000"/>
                            </p:stCondLst>
                            <p:childTnLst>
                              <p:par>
                                <p:cTn id="26" presetID="15"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ppt_w</p:attrName>
                                        </p:attrNameLst>
                                      </p:cBhvr>
                                      <p:tavLst>
                                        <p:tav tm="0">
                                          <p:val>
                                            <p:fltVal val="0"/>
                                          </p:val>
                                        </p:tav>
                                        <p:tav tm="100000">
                                          <p:val>
                                            <p:strVal val="#ppt_w"/>
                                          </p:val>
                                        </p:tav>
                                      </p:tavLst>
                                    </p:anim>
                                    <p:anim calcmode="lin" valueType="num">
                                      <p:cBhvr>
                                        <p:cTn id="29" dur="2000" fill="hold"/>
                                        <p:tgtEl>
                                          <p:spTgt spid="10"/>
                                        </p:tgtEl>
                                        <p:attrNameLst>
                                          <p:attrName>ppt_h</p:attrName>
                                        </p:attrNameLst>
                                      </p:cBhvr>
                                      <p:tavLst>
                                        <p:tav tm="0">
                                          <p:val>
                                            <p:fltVal val="0"/>
                                          </p:val>
                                        </p:tav>
                                        <p:tav tm="100000">
                                          <p:val>
                                            <p:strVal val="#ppt_h"/>
                                          </p:val>
                                        </p:tav>
                                      </p:tavLst>
                                    </p:anim>
                                    <p:anim calcmode="lin" valueType="num">
                                      <p:cBhvr>
                                        <p:cTn id="30"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8000"/>
                            </p:stCondLst>
                            <p:childTnLst>
                              <p:par>
                                <p:cTn id="33" presetID="15"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0" fill="hold"/>
                                        <p:tgtEl>
                                          <p:spTgt spid="6"/>
                                        </p:tgtEl>
                                        <p:attrNameLst>
                                          <p:attrName>ppt_w</p:attrName>
                                        </p:attrNameLst>
                                      </p:cBhvr>
                                      <p:tavLst>
                                        <p:tav tm="0">
                                          <p:val>
                                            <p:fltVal val="0"/>
                                          </p:val>
                                        </p:tav>
                                        <p:tav tm="100000">
                                          <p:val>
                                            <p:strVal val="#ppt_w"/>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 calcmode="lin" valueType="num">
                                      <p:cBhvr>
                                        <p:cTn id="37"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0000"/>
                            </p:stCondLst>
                            <p:childTnLst>
                              <p:par>
                                <p:cTn id="40" presetID="15"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2000" fill="hold"/>
                                        <p:tgtEl>
                                          <p:spTgt spid="5"/>
                                        </p:tgtEl>
                                        <p:attrNameLst>
                                          <p:attrName>ppt_w</p:attrName>
                                        </p:attrNameLst>
                                      </p:cBhvr>
                                      <p:tavLst>
                                        <p:tav tm="0">
                                          <p:val>
                                            <p:fltVal val="0"/>
                                          </p:val>
                                        </p:tav>
                                        <p:tav tm="100000">
                                          <p:val>
                                            <p:strVal val="#ppt_w"/>
                                          </p:val>
                                        </p:tav>
                                      </p:tavLst>
                                    </p:anim>
                                    <p:anim calcmode="lin" valueType="num">
                                      <p:cBhvr>
                                        <p:cTn id="43" dur="2000" fill="hold"/>
                                        <p:tgtEl>
                                          <p:spTgt spid="5"/>
                                        </p:tgtEl>
                                        <p:attrNameLst>
                                          <p:attrName>ppt_h</p:attrName>
                                        </p:attrNameLst>
                                      </p:cBhvr>
                                      <p:tavLst>
                                        <p:tav tm="0">
                                          <p:val>
                                            <p:fltVal val="0"/>
                                          </p:val>
                                        </p:tav>
                                        <p:tav tm="100000">
                                          <p:val>
                                            <p:strVal val="#ppt_h"/>
                                          </p:val>
                                        </p:tav>
                                      </p:tavLst>
                                    </p:anim>
                                    <p:anim calcmode="lin" valueType="num">
                                      <p:cBhvr>
                                        <p:cTn id="44"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5"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12000"/>
                            </p:stCondLst>
                            <p:childTnLst>
                              <p:par>
                                <p:cTn id="47" presetID="15"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000" fill="hold"/>
                                        <p:tgtEl>
                                          <p:spTgt spid="4"/>
                                        </p:tgtEl>
                                        <p:attrNameLst>
                                          <p:attrName>ppt_w</p:attrName>
                                        </p:attrNameLst>
                                      </p:cBhvr>
                                      <p:tavLst>
                                        <p:tav tm="0">
                                          <p:val>
                                            <p:fltVal val="0"/>
                                          </p:val>
                                        </p:tav>
                                        <p:tav tm="100000">
                                          <p:val>
                                            <p:strVal val="#ppt_w"/>
                                          </p:val>
                                        </p:tav>
                                      </p:tavLst>
                                    </p:anim>
                                    <p:anim calcmode="lin" valueType="num">
                                      <p:cBhvr>
                                        <p:cTn id="50" dur="2000" fill="hold"/>
                                        <p:tgtEl>
                                          <p:spTgt spid="4"/>
                                        </p:tgtEl>
                                        <p:attrNameLst>
                                          <p:attrName>ppt_h</p:attrName>
                                        </p:attrNameLst>
                                      </p:cBhvr>
                                      <p:tavLst>
                                        <p:tav tm="0">
                                          <p:val>
                                            <p:fltVal val="0"/>
                                          </p:val>
                                        </p:tav>
                                        <p:tav tm="100000">
                                          <p:val>
                                            <p:strVal val="#ppt_h"/>
                                          </p:val>
                                        </p:tav>
                                      </p:tavLst>
                                    </p:anim>
                                    <p:anim calcmode="lin" valueType="num">
                                      <p:cBhvr>
                                        <p:cTn id="51"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chemeClr val="accent2">
                    <a:lumMod val="75000"/>
                  </a:schemeClr>
                </a:solidFill>
                <a:latin typeface="+mn-lt"/>
              </a:rPr>
              <a:t>Girls play Games</a:t>
            </a:r>
          </a:p>
        </p:txBody>
      </p:sp>
      <p:sp>
        <p:nvSpPr>
          <p:cNvPr id="6" name="Content Placeholder 5"/>
          <p:cNvSpPr>
            <a:spLocks noGrp="1"/>
          </p:cNvSpPr>
          <p:nvPr>
            <p:ph idx="1"/>
          </p:nvPr>
        </p:nvSpPr>
        <p:spPr/>
        <p:txBody>
          <a:bodyPr/>
          <a:lstStyle/>
          <a:p>
            <a:pPr>
              <a:buNone/>
            </a:pPr>
            <a:r>
              <a:rPr lang="en-GB" sz="2800" dirty="0" smtClean="0">
                <a:solidFill>
                  <a:schemeClr val="accent2">
                    <a:lumMod val="75000"/>
                  </a:schemeClr>
                </a:solidFill>
                <a:ea typeface="+mj-ea"/>
                <a:cs typeface="+mj-cs"/>
              </a:rPr>
              <a:t>“</a:t>
            </a:r>
            <a:r>
              <a:rPr lang="en-GB" sz="2800" dirty="0" smtClean="0">
                <a:solidFill>
                  <a:schemeClr val="accent2">
                    <a:lumMod val="75000"/>
                  </a:schemeClr>
                </a:solidFill>
                <a:ea typeface="+mj-ea"/>
                <a:cs typeface="+mj-cs"/>
              </a:rPr>
              <a:t>H</a:t>
            </a:r>
            <a:r>
              <a:rPr lang="en-GB" sz="2800" dirty="0" smtClean="0">
                <a:solidFill>
                  <a:schemeClr val="accent2">
                    <a:lumMod val="75000"/>
                  </a:schemeClr>
                </a:solidFill>
                <a:ea typeface="+mj-ea"/>
                <a:cs typeface="+mj-cs"/>
              </a:rPr>
              <a:t>ardcore</a:t>
            </a:r>
            <a:r>
              <a:rPr lang="en-GB" sz="2800" dirty="0" smtClean="0">
                <a:solidFill>
                  <a:schemeClr val="accent2">
                    <a:lumMod val="75000"/>
                  </a:schemeClr>
                </a:solidFill>
                <a:ea typeface="+mj-ea"/>
                <a:cs typeface="+mj-cs"/>
              </a:rPr>
              <a:t>” games, "casual" games, strategy games, adventure games, fighting games, mind games, games </a:t>
            </a:r>
            <a:r>
              <a:rPr lang="en-GB" sz="2800" dirty="0" err="1" smtClean="0">
                <a:solidFill>
                  <a:schemeClr val="accent2">
                    <a:lumMod val="75000"/>
                  </a:schemeClr>
                </a:solidFill>
                <a:ea typeface="+mj-ea"/>
                <a:cs typeface="+mj-cs"/>
              </a:rPr>
              <a:t>games</a:t>
            </a:r>
            <a:r>
              <a:rPr lang="en-GB" sz="2800" dirty="0" smtClean="0">
                <a:solidFill>
                  <a:schemeClr val="accent2">
                    <a:lumMod val="75000"/>
                  </a:schemeClr>
                </a:solidFill>
                <a:ea typeface="+mj-ea"/>
                <a:cs typeface="+mj-cs"/>
              </a:rPr>
              <a:t> </a:t>
            </a:r>
            <a:r>
              <a:rPr lang="en-GB" sz="2800" dirty="0" err="1" smtClean="0">
                <a:solidFill>
                  <a:schemeClr val="accent2">
                    <a:lumMod val="75000"/>
                  </a:schemeClr>
                </a:solidFill>
                <a:ea typeface="+mj-ea"/>
                <a:cs typeface="+mj-cs"/>
              </a:rPr>
              <a:t>games</a:t>
            </a:r>
            <a:r>
              <a:rPr lang="en-GB" sz="2800" dirty="0" smtClean="0">
                <a:solidFill>
                  <a:schemeClr val="accent2">
                    <a:lumMod val="75000"/>
                  </a:schemeClr>
                </a:solidFill>
                <a:ea typeface="+mj-ea"/>
                <a:cs typeface="+mj-cs"/>
              </a:rPr>
              <a:t> all the time every day</a:t>
            </a:r>
            <a:r>
              <a:rPr lang="en-GB" sz="2800" b="1" dirty="0" smtClean="0">
                <a:solidFill>
                  <a:schemeClr val="accent2">
                    <a:lumMod val="75000"/>
                  </a:schemeClr>
                </a:solidFill>
                <a:ea typeface="+mj-ea"/>
                <a:cs typeface="+mj-cs"/>
              </a:rPr>
              <a:t>.</a:t>
            </a:r>
          </a:p>
        </p:txBody>
      </p:sp>
      <p:pic>
        <p:nvPicPr>
          <p:cNvPr id="1026" name="Picture 2" descr="16033_GOTHIC TINKERBELL.jpg"/>
          <p:cNvPicPr>
            <a:picLocks noChangeAspect="1" noChangeArrowheads="1"/>
          </p:cNvPicPr>
          <p:nvPr/>
        </p:nvPicPr>
        <p:blipFill>
          <a:blip r:embed="rId3"/>
          <a:srcRect/>
          <a:stretch>
            <a:fillRect/>
          </a:stretch>
        </p:blipFill>
        <p:spPr bwMode="auto">
          <a:xfrm>
            <a:off x="3990975" y="4953001"/>
            <a:ext cx="1114425" cy="1574244"/>
          </a:xfrm>
          <a:prstGeom prst="rect">
            <a:avLst/>
          </a:prstGeom>
          <a:noFill/>
        </p:spPr>
      </p:pic>
      <p:pic>
        <p:nvPicPr>
          <p:cNvPr id="1028" name="Picture 4" descr="4428.jpg"/>
          <p:cNvPicPr>
            <a:picLocks noChangeAspect="1" noChangeArrowheads="1"/>
          </p:cNvPicPr>
          <p:nvPr/>
        </p:nvPicPr>
        <p:blipFill>
          <a:blip r:embed="rId4"/>
          <a:srcRect/>
          <a:stretch>
            <a:fillRect/>
          </a:stretch>
        </p:blipFill>
        <p:spPr bwMode="auto">
          <a:xfrm>
            <a:off x="1463119" y="3106736"/>
            <a:ext cx="1051481" cy="1541464"/>
          </a:xfrm>
          <a:prstGeom prst="rect">
            <a:avLst/>
          </a:prstGeom>
          <a:noFill/>
        </p:spPr>
      </p:pic>
      <p:pic>
        <p:nvPicPr>
          <p:cNvPr id="1030" name="Picture 6" descr="girls-rulz.gif"/>
          <p:cNvPicPr>
            <a:picLocks noChangeAspect="1" noChangeArrowheads="1"/>
          </p:cNvPicPr>
          <p:nvPr/>
        </p:nvPicPr>
        <p:blipFill>
          <a:blip r:embed="rId5"/>
          <a:srcRect/>
          <a:stretch>
            <a:fillRect/>
          </a:stretch>
        </p:blipFill>
        <p:spPr bwMode="auto">
          <a:xfrm>
            <a:off x="5410200" y="4967617"/>
            <a:ext cx="1524000" cy="1524001"/>
          </a:xfrm>
          <a:prstGeom prst="rect">
            <a:avLst/>
          </a:prstGeom>
          <a:noFill/>
        </p:spPr>
      </p:pic>
      <p:pic>
        <p:nvPicPr>
          <p:cNvPr id="1032" name="Picture 8" descr="231343080508.jpg"/>
          <p:cNvPicPr>
            <a:picLocks noChangeAspect="1" noChangeArrowheads="1"/>
          </p:cNvPicPr>
          <p:nvPr/>
        </p:nvPicPr>
        <p:blipFill>
          <a:blip r:embed="rId6"/>
          <a:srcRect/>
          <a:stretch>
            <a:fillRect/>
          </a:stretch>
        </p:blipFill>
        <p:spPr bwMode="auto">
          <a:xfrm>
            <a:off x="2905125" y="3124200"/>
            <a:ext cx="1133475" cy="1524001"/>
          </a:xfrm>
          <a:prstGeom prst="rect">
            <a:avLst/>
          </a:prstGeom>
          <a:noFill/>
        </p:spPr>
      </p:pic>
      <p:pic>
        <p:nvPicPr>
          <p:cNvPr id="1034" name="Picture 10" descr="2735648321_2190d4242d_o.png"/>
          <p:cNvPicPr>
            <a:picLocks noChangeAspect="1" noChangeArrowheads="1"/>
          </p:cNvPicPr>
          <p:nvPr/>
        </p:nvPicPr>
        <p:blipFill>
          <a:blip r:embed="rId7"/>
          <a:srcRect/>
          <a:stretch>
            <a:fillRect/>
          </a:stretch>
        </p:blipFill>
        <p:spPr bwMode="auto">
          <a:xfrm>
            <a:off x="5943600" y="3124200"/>
            <a:ext cx="1143000" cy="1524001"/>
          </a:xfrm>
          <a:prstGeom prst="rect">
            <a:avLst/>
          </a:prstGeom>
          <a:noFill/>
        </p:spPr>
      </p:pic>
      <p:pic>
        <p:nvPicPr>
          <p:cNvPr id="1036" name="Picture 12" descr="3249348_500_500_jWCh.jpeg"/>
          <p:cNvPicPr>
            <a:picLocks noChangeAspect="1" noChangeArrowheads="1"/>
          </p:cNvPicPr>
          <p:nvPr/>
        </p:nvPicPr>
        <p:blipFill>
          <a:blip r:embed="rId8"/>
          <a:srcRect/>
          <a:stretch>
            <a:fillRect/>
          </a:stretch>
        </p:blipFill>
        <p:spPr bwMode="auto">
          <a:xfrm>
            <a:off x="7162800" y="5029200"/>
            <a:ext cx="1692709" cy="1447800"/>
          </a:xfrm>
          <a:prstGeom prst="rect">
            <a:avLst/>
          </a:prstGeom>
          <a:noFill/>
        </p:spPr>
      </p:pic>
      <p:pic>
        <p:nvPicPr>
          <p:cNvPr id="14" name="Picture 14" descr="843329-7.jpg"/>
          <p:cNvPicPr>
            <a:picLocks noChangeAspect="1" noChangeArrowheads="1"/>
          </p:cNvPicPr>
          <p:nvPr/>
        </p:nvPicPr>
        <p:blipFill>
          <a:blip r:embed="rId9"/>
          <a:srcRect/>
          <a:stretch>
            <a:fillRect/>
          </a:stretch>
        </p:blipFill>
        <p:spPr bwMode="auto">
          <a:xfrm>
            <a:off x="7555160" y="3048000"/>
            <a:ext cx="1143000" cy="1600200"/>
          </a:xfrm>
          <a:prstGeom prst="rect">
            <a:avLst/>
          </a:prstGeom>
          <a:noFill/>
        </p:spPr>
      </p:pic>
      <p:pic>
        <p:nvPicPr>
          <p:cNvPr id="1040" name="Picture 16" descr="tombraiders_l.jpg"/>
          <p:cNvPicPr>
            <a:picLocks noChangeAspect="1" noChangeArrowheads="1"/>
          </p:cNvPicPr>
          <p:nvPr/>
        </p:nvPicPr>
        <p:blipFill>
          <a:blip r:embed="rId10"/>
          <a:srcRect/>
          <a:stretch>
            <a:fillRect/>
          </a:stretch>
        </p:blipFill>
        <p:spPr bwMode="auto">
          <a:xfrm>
            <a:off x="4419600" y="3124200"/>
            <a:ext cx="1143000" cy="15240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accent2">
                    <a:lumMod val="75000"/>
                  </a:schemeClr>
                </a:solidFill>
                <a:latin typeface="+mn-lt"/>
              </a:rPr>
              <a:t>Barriers in the early years</a:t>
            </a:r>
          </a:p>
        </p:txBody>
      </p:sp>
      <p:sp>
        <p:nvSpPr>
          <p:cNvPr id="5" name="Content Placeholder 4"/>
          <p:cNvSpPr>
            <a:spLocks noGrp="1"/>
          </p:cNvSpPr>
          <p:nvPr>
            <p:ph idx="1"/>
          </p:nvPr>
        </p:nvSpPr>
        <p:spPr>
          <a:xfrm>
            <a:off x="457200" y="1219201"/>
            <a:ext cx="8229600" cy="3429000"/>
          </a:xfrm>
        </p:spPr>
        <p:txBody>
          <a:bodyPr/>
          <a:lstStyle/>
          <a:p>
            <a:r>
              <a:rPr lang="en-GB" sz="2800" dirty="0" smtClean="0">
                <a:solidFill>
                  <a:schemeClr val="accent2">
                    <a:lumMod val="75000"/>
                  </a:schemeClr>
                </a:solidFill>
                <a:ea typeface="Meiryo" pitchFamily="34" charset="-128"/>
              </a:rPr>
              <a:t>From 5</a:t>
            </a:r>
          </a:p>
          <a:p>
            <a:pPr marL="342900" lvl="1" indent="-342900"/>
            <a:r>
              <a:rPr lang="en-GB" sz="2400" dirty="0" smtClean="0">
                <a:solidFill>
                  <a:schemeClr val="accent2">
                    <a:lumMod val="75000"/>
                  </a:schemeClr>
                </a:solidFill>
                <a:ea typeface="Meiryo" pitchFamily="34" charset="-128"/>
                <a:cs typeface="+mn-cs"/>
              </a:rPr>
              <a:t>Definite views about what men and women should do</a:t>
            </a:r>
          </a:p>
          <a:p>
            <a:pPr marL="742950" lvl="2" indent="-342900"/>
            <a:endParaRPr lang="en-GB" sz="2000" dirty="0" smtClean="0">
              <a:solidFill>
                <a:schemeClr val="accent2">
                  <a:lumMod val="75000"/>
                </a:schemeClr>
              </a:solidFill>
              <a:ea typeface="Meiryo" pitchFamily="34" charset="-128"/>
              <a:cs typeface="+mn-cs"/>
            </a:endParaRPr>
          </a:p>
          <a:p>
            <a:r>
              <a:rPr lang="en-GB" sz="2800" dirty="0" smtClean="0">
                <a:solidFill>
                  <a:schemeClr val="accent2">
                    <a:lumMod val="75000"/>
                  </a:schemeClr>
                </a:solidFill>
                <a:ea typeface="Meiryo" pitchFamily="34" charset="-128"/>
              </a:rPr>
              <a:t>From</a:t>
            </a:r>
            <a:r>
              <a:rPr lang="en-GB" dirty="0" smtClean="0">
                <a:solidFill>
                  <a:schemeClr val="accent2">
                    <a:lumMod val="75000"/>
                  </a:schemeClr>
                </a:solidFill>
                <a:ea typeface="Meiryo" pitchFamily="34" charset="-128"/>
              </a:rPr>
              <a:t> 11</a:t>
            </a:r>
          </a:p>
          <a:p>
            <a:pPr marL="342900" lvl="1" indent="-342900"/>
            <a:r>
              <a:rPr lang="en-GB" sz="2400" dirty="0" smtClean="0">
                <a:solidFill>
                  <a:schemeClr val="accent2">
                    <a:lumMod val="75000"/>
                  </a:schemeClr>
                </a:solidFill>
                <a:ea typeface="Meiryo" pitchFamily="34" charset="-128"/>
                <a:cs typeface="+mn-cs"/>
              </a:rPr>
              <a:t>C</a:t>
            </a:r>
            <a:r>
              <a:rPr lang="en-GB" sz="2400" dirty="0" smtClean="0">
                <a:solidFill>
                  <a:schemeClr val="accent2">
                    <a:lumMod val="75000"/>
                  </a:schemeClr>
                </a:solidFill>
                <a:ea typeface="Meiryo" pitchFamily="34" charset="-128"/>
                <a:cs typeface="+mn-cs"/>
              </a:rPr>
              <a:t>oncerns </a:t>
            </a:r>
            <a:r>
              <a:rPr lang="en-GB" sz="2400" dirty="0" smtClean="0">
                <a:solidFill>
                  <a:schemeClr val="accent2">
                    <a:lumMod val="75000"/>
                  </a:schemeClr>
                </a:solidFill>
                <a:ea typeface="Meiryo" pitchFamily="34" charset="-128"/>
                <a:cs typeface="+mn-cs"/>
              </a:rPr>
              <a:t>about careers in </a:t>
            </a:r>
            <a:r>
              <a:rPr lang="en-GB" sz="2400" dirty="0" smtClean="0">
                <a:solidFill>
                  <a:schemeClr val="accent2">
                    <a:lumMod val="75000"/>
                  </a:schemeClr>
                </a:solidFill>
                <a:ea typeface="Meiryo" pitchFamily="34" charset="-128"/>
                <a:cs typeface="+mn-cs"/>
              </a:rPr>
              <a:t>science</a:t>
            </a:r>
          </a:p>
          <a:p>
            <a:pPr marL="742950" lvl="2" indent="-342900"/>
            <a:r>
              <a:rPr lang="en-GB" sz="2000" dirty="0" smtClean="0">
                <a:solidFill>
                  <a:schemeClr val="accent2">
                    <a:lumMod val="75000"/>
                  </a:schemeClr>
                </a:solidFill>
                <a:ea typeface="Meiryo" pitchFamily="34" charset="-128"/>
                <a:cs typeface="+mn-cs"/>
              </a:rPr>
              <a:t>Teachers </a:t>
            </a:r>
            <a:r>
              <a:rPr lang="en-GB" sz="2000" dirty="0" smtClean="0">
                <a:solidFill>
                  <a:schemeClr val="accent2">
                    <a:lumMod val="75000"/>
                  </a:schemeClr>
                </a:solidFill>
                <a:ea typeface="Meiryo" pitchFamily="34" charset="-128"/>
                <a:cs typeface="+mn-cs"/>
              </a:rPr>
              <a:t>need to be more aware "of the extent and pervasiveness of gender stereotyping" among young </a:t>
            </a:r>
            <a:r>
              <a:rPr lang="en-GB" sz="2000" dirty="0" smtClean="0">
                <a:solidFill>
                  <a:schemeClr val="accent2">
                    <a:lumMod val="75000"/>
                  </a:schemeClr>
                </a:solidFill>
                <a:ea typeface="Meiryo" pitchFamily="34" charset="-128"/>
                <a:cs typeface="+mn-cs"/>
              </a:rPr>
              <a:t>children</a:t>
            </a:r>
          </a:p>
          <a:p>
            <a:pPr marL="742950" lvl="2" indent="-342900"/>
            <a:r>
              <a:rPr lang="en-GB" sz="2000" dirty="0" smtClean="0">
                <a:solidFill>
                  <a:schemeClr val="accent2">
                    <a:lumMod val="75000"/>
                  </a:schemeClr>
                </a:solidFill>
                <a:ea typeface="Meiryo" pitchFamily="34" charset="-128"/>
                <a:cs typeface="+mn-cs"/>
              </a:rPr>
              <a:t>Girls </a:t>
            </a:r>
            <a:r>
              <a:rPr lang="en-GB" sz="2000" dirty="0" smtClean="0">
                <a:solidFill>
                  <a:schemeClr val="accent2">
                    <a:lumMod val="75000"/>
                  </a:schemeClr>
                </a:solidFill>
                <a:ea typeface="Meiryo" pitchFamily="34" charset="-128"/>
                <a:cs typeface="+mn-cs"/>
              </a:rPr>
              <a:t>should be helped and encouraged to fully involve themselves in the science and technology curricula. </a:t>
            </a:r>
          </a:p>
          <a:p>
            <a:pPr marL="342900" lvl="1" indent="-342900"/>
            <a:endParaRPr lang="en-GB" sz="1600" dirty="0" smtClean="0">
              <a:solidFill>
                <a:schemeClr val="accent2">
                  <a:lumMod val="75000"/>
                </a:schemeClr>
              </a:solidFill>
              <a:latin typeface="MS Reference Sans Serif" pitchFamily="34" charset="0"/>
              <a:ea typeface="+mn-ea"/>
              <a:cs typeface="+mn-cs"/>
            </a:endParaRPr>
          </a:p>
        </p:txBody>
      </p:sp>
      <p:pic>
        <p:nvPicPr>
          <p:cNvPr id="6" name="Picture 2" descr="\\vitamix\USB200gb\Microsoft_Art_Brand_etc\EventsDVD_FY07\Photos_for_PPT\Photo_backgrounds\FY06 Brand - Vista  Business\Windows Vista B FY06 Donna woman smiling desktop.png"/>
          <p:cNvPicPr>
            <a:picLocks noChangeAspect="1" noChangeArrowheads="1"/>
          </p:cNvPicPr>
          <p:nvPr/>
        </p:nvPicPr>
        <p:blipFill>
          <a:blip r:embed="rId3"/>
          <a:srcRect r="3384"/>
          <a:stretch>
            <a:fillRect/>
          </a:stretch>
        </p:blipFill>
        <p:spPr bwMode="ltGray">
          <a:xfrm>
            <a:off x="3673475" y="-76200"/>
            <a:ext cx="6689725" cy="56769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2">
                    <a:lumMod val="75000"/>
                  </a:schemeClr>
                </a:solidFill>
                <a:latin typeface="+mn-lt"/>
              </a:rPr>
              <a:t>Evolution of PC Video Games </a:t>
            </a:r>
            <a:r>
              <a:rPr lang="en-GB" b="1" dirty="0" smtClean="0">
                <a:solidFill>
                  <a:schemeClr val="accent2">
                    <a:lumMod val="75000"/>
                  </a:schemeClr>
                </a:solidFill>
                <a:latin typeface="+mn-lt"/>
              </a:rPr>
              <a:t/>
            </a:r>
            <a:br>
              <a:rPr lang="en-GB" b="1" dirty="0" smtClean="0">
                <a:solidFill>
                  <a:schemeClr val="accent2">
                    <a:lumMod val="75000"/>
                  </a:schemeClr>
                </a:solidFill>
                <a:latin typeface="+mn-lt"/>
              </a:rPr>
            </a:br>
            <a:r>
              <a:rPr lang="en-US" b="1" dirty="0" smtClean="0">
                <a:solidFill>
                  <a:schemeClr val="accent2">
                    <a:lumMod val="75000"/>
                  </a:schemeClr>
                </a:solidFill>
                <a:latin typeface="+mn-lt"/>
              </a:rPr>
              <a:t>Early </a:t>
            </a:r>
            <a:r>
              <a:rPr lang="en-US" b="1" dirty="0" smtClean="0">
                <a:solidFill>
                  <a:schemeClr val="accent2">
                    <a:lumMod val="75000"/>
                  </a:schemeClr>
                </a:solidFill>
                <a:latin typeface="+mn-lt"/>
              </a:rPr>
              <a:t>Years</a:t>
            </a:r>
            <a:r>
              <a:rPr lang="en-US" dirty="0" smtClean="0">
                <a:solidFill>
                  <a:schemeClr val="accent2">
                    <a:lumMod val="75000"/>
                  </a:schemeClr>
                </a:solidFill>
                <a:latin typeface="+mn-lt"/>
              </a:rPr>
              <a:t/>
            </a:r>
            <a:br>
              <a:rPr lang="en-US" dirty="0" smtClean="0">
                <a:solidFill>
                  <a:schemeClr val="accent2">
                    <a:lumMod val="75000"/>
                  </a:schemeClr>
                </a:solidFill>
                <a:latin typeface="+mn-lt"/>
              </a:rPr>
            </a:br>
            <a:endParaRPr lang="en-US" dirty="0">
              <a:solidFill>
                <a:schemeClr val="accent2">
                  <a:lumMod val="75000"/>
                </a:schemeClr>
              </a:solidFill>
              <a:latin typeface="+mn-lt"/>
            </a:endParaRPr>
          </a:p>
        </p:txBody>
      </p:sp>
      <p:sp>
        <p:nvSpPr>
          <p:cNvPr id="11" name="TextBox 10"/>
          <p:cNvSpPr txBox="1"/>
          <p:nvPr/>
        </p:nvSpPr>
        <p:spPr>
          <a:xfrm>
            <a:off x="838200" y="1371600"/>
            <a:ext cx="8305800" cy="4524315"/>
          </a:xfrm>
          <a:prstGeom prst="rect">
            <a:avLst/>
          </a:prstGeom>
          <a:noFill/>
        </p:spPr>
        <p:txBody>
          <a:bodyPr wrap="square" rtlCol="0">
            <a:spAutoFit/>
          </a:bodyPr>
          <a:lstStyle/>
          <a:p>
            <a:pPr>
              <a:buFont typeface="Wingdings" pitchFamily="2" charset="2"/>
              <a:buChar char="Ø"/>
            </a:pPr>
            <a:r>
              <a:rPr lang="en-US" sz="1400" dirty="0" smtClean="0">
                <a:solidFill>
                  <a:schemeClr val="accent2">
                    <a:lumMod val="75000"/>
                  </a:schemeClr>
                </a:solidFill>
                <a:latin typeface="+mn-lt"/>
              </a:rPr>
              <a:t> </a:t>
            </a:r>
            <a:r>
              <a:rPr lang="en-US" sz="2400" b="1" dirty="0" smtClean="0">
                <a:solidFill>
                  <a:schemeClr val="accent2">
                    <a:lumMod val="75000"/>
                  </a:schemeClr>
                </a:solidFill>
                <a:latin typeface="+mn-lt"/>
              </a:rPr>
              <a:t>Rock/Paper/Scissors</a:t>
            </a:r>
            <a:r>
              <a:rPr lang="en-US" sz="2400" dirty="0" smtClean="0">
                <a:solidFill>
                  <a:schemeClr val="accent2">
                    <a:lumMod val="75000"/>
                  </a:schemeClr>
                </a:solidFill>
                <a:latin typeface="+mn-lt"/>
              </a:rPr>
              <a:t> </a:t>
            </a:r>
            <a:r>
              <a:rPr lang="en-US" sz="2000" dirty="0" smtClean="0">
                <a:solidFill>
                  <a:schemeClr val="accent2">
                    <a:lumMod val="75000"/>
                  </a:schemeClr>
                </a:solidFill>
                <a:latin typeface="+mn-lt"/>
              </a:rPr>
              <a:t>– the core  fundamental mathematic in every game  </a:t>
            </a:r>
          </a:p>
          <a:p>
            <a:pPr>
              <a:buFont typeface="Wingdings" pitchFamily="2" charset="2"/>
              <a:buChar char="Ø"/>
            </a:pPr>
            <a:endParaRPr lang="en-US" sz="2400" b="1" dirty="0" smtClean="0">
              <a:solidFill>
                <a:schemeClr val="accent2">
                  <a:lumMod val="75000"/>
                </a:schemeClr>
              </a:solidFill>
              <a:latin typeface="+mn-lt"/>
            </a:endParaRPr>
          </a:p>
          <a:p>
            <a:pPr>
              <a:buFont typeface="Wingdings" pitchFamily="2" charset="2"/>
              <a:buChar char="Ø"/>
            </a:pPr>
            <a:r>
              <a:rPr lang="en-US" sz="2400" b="1" dirty="0" smtClean="0">
                <a:solidFill>
                  <a:schemeClr val="accent2">
                    <a:lumMod val="75000"/>
                  </a:schemeClr>
                </a:solidFill>
                <a:latin typeface="+mn-lt"/>
              </a:rPr>
              <a:t>Adventure </a:t>
            </a:r>
            <a:r>
              <a:rPr lang="en-US" sz="2400" b="1" dirty="0" smtClean="0">
                <a:solidFill>
                  <a:schemeClr val="accent2">
                    <a:lumMod val="75000"/>
                  </a:schemeClr>
                </a:solidFill>
                <a:latin typeface="+mn-lt"/>
              </a:rPr>
              <a:t>Games </a:t>
            </a:r>
            <a:r>
              <a:rPr lang="en-US" sz="2000" dirty="0" smtClean="0">
                <a:solidFill>
                  <a:schemeClr val="accent2">
                    <a:lumMod val="75000"/>
                  </a:schemeClr>
                </a:solidFill>
                <a:latin typeface="+mn-lt"/>
              </a:rPr>
              <a:t>–  (1983-1987 ) text  based story puzzle adventures that were played from a DOS prompt </a:t>
            </a:r>
            <a:r>
              <a:rPr lang="en-US" sz="2000" dirty="0" smtClean="0">
                <a:solidFill>
                  <a:schemeClr val="accent2">
                    <a:lumMod val="75000"/>
                  </a:schemeClr>
                </a:solidFill>
                <a:latin typeface="+mn-lt"/>
              </a:rPr>
              <a:t> </a:t>
            </a:r>
            <a:r>
              <a:rPr lang="en-US" sz="2000" dirty="0" err="1" smtClean="0">
                <a:solidFill>
                  <a:schemeClr val="accent2">
                    <a:lumMod val="75000"/>
                  </a:schemeClr>
                </a:solidFill>
                <a:latin typeface="+mn-lt"/>
              </a:rPr>
              <a:t>ie</a:t>
            </a:r>
            <a:r>
              <a:rPr lang="en-US" sz="2000" dirty="0" smtClean="0">
                <a:solidFill>
                  <a:schemeClr val="accent2">
                    <a:lumMod val="75000"/>
                  </a:schemeClr>
                </a:solidFill>
                <a:latin typeface="+mn-lt"/>
              </a:rPr>
              <a:t>:</a:t>
            </a:r>
          </a:p>
          <a:p>
            <a:r>
              <a:rPr lang="en-US" sz="2000" dirty="0" smtClean="0">
                <a:solidFill>
                  <a:schemeClr val="accent2">
                    <a:lumMod val="75000"/>
                  </a:schemeClr>
                </a:solidFill>
                <a:latin typeface="+mn-lt"/>
              </a:rPr>
              <a:t>C:/adventure</a:t>
            </a:r>
          </a:p>
          <a:p>
            <a:r>
              <a:rPr lang="en-US" sz="2000" dirty="0" smtClean="0">
                <a:solidFill>
                  <a:schemeClr val="accent2">
                    <a:lumMod val="75000"/>
                  </a:schemeClr>
                </a:solidFill>
                <a:latin typeface="+mn-lt"/>
              </a:rPr>
              <a:t>There </a:t>
            </a:r>
            <a:r>
              <a:rPr lang="en-US" sz="2000" dirty="0" smtClean="0">
                <a:solidFill>
                  <a:schemeClr val="accent2">
                    <a:lumMod val="75000"/>
                  </a:schemeClr>
                </a:solidFill>
                <a:latin typeface="+mn-lt"/>
              </a:rPr>
              <a:t>is a white </a:t>
            </a:r>
            <a:r>
              <a:rPr lang="en-US" sz="2000" dirty="0" smtClean="0">
                <a:solidFill>
                  <a:schemeClr val="accent2">
                    <a:lumMod val="75000"/>
                  </a:schemeClr>
                </a:solidFill>
                <a:latin typeface="+mn-lt"/>
              </a:rPr>
              <a:t>house</a:t>
            </a:r>
          </a:p>
          <a:p>
            <a:r>
              <a:rPr lang="en-US" sz="2000" dirty="0" smtClean="0">
                <a:solidFill>
                  <a:schemeClr val="accent2">
                    <a:lumMod val="75000"/>
                  </a:schemeClr>
                </a:solidFill>
                <a:latin typeface="+mn-lt"/>
              </a:rPr>
              <a:t>C</a:t>
            </a:r>
            <a:r>
              <a:rPr lang="en-US" sz="2000" dirty="0" smtClean="0">
                <a:solidFill>
                  <a:schemeClr val="accent2">
                    <a:lumMod val="75000"/>
                  </a:schemeClr>
                </a:solidFill>
                <a:latin typeface="+mn-lt"/>
              </a:rPr>
              <a:t>:/adventure   type </a:t>
            </a:r>
            <a:r>
              <a:rPr lang="en-US" sz="2000" b="1" dirty="0" smtClean="0">
                <a:solidFill>
                  <a:schemeClr val="accent2">
                    <a:lumMod val="75000"/>
                  </a:schemeClr>
                </a:solidFill>
                <a:latin typeface="+mn-lt"/>
              </a:rPr>
              <a:t>open </a:t>
            </a:r>
            <a:r>
              <a:rPr lang="en-US" sz="2000" b="1" dirty="0" smtClean="0">
                <a:solidFill>
                  <a:schemeClr val="accent2">
                    <a:lumMod val="75000"/>
                  </a:schemeClr>
                </a:solidFill>
                <a:latin typeface="+mn-lt"/>
              </a:rPr>
              <a:t>door</a:t>
            </a:r>
          </a:p>
          <a:p>
            <a:r>
              <a:rPr lang="en-US" sz="2000" dirty="0" smtClean="0">
                <a:solidFill>
                  <a:schemeClr val="accent2">
                    <a:lumMod val="75000"/>
                  </a:schemeClr>
                </a:solidFill>
                <a:latin typeface="+mn-lt"/>
              </a:rPr>
              <a:t>Door </a:t>
            </a:r>
            <a:r>
              <a:rPr lang="en-US" sz="2000" dirty="0" smtClean="0">
                <a:solidFill>
                  <a:schemeClr val="accent2">
                    <a:lumMod val="75000"/>
                  </a:schemeClr>
                </a:solidFill>
                <a:latin typeface="+mn-lt"/>
              </a:rPr>
              <a:t>is </a:t>
            </a:r>
            <a:r>
              <a:rPr lang="en-US" sz="2000" dirty="0" smtClean="0">
                <a:solidFill>
                  <a:schemeClr val="accent2">
                    <a:lumMod val="75000"/>
                  </a:schemeClr>
                </a:solidFill>
                <a:latin typeface="+mn-lt"/>
              </a:rPr>
              <a:t>locked.</a:t>
            </a:r>
          </a:p>
          <a:p>
            <a:r>
              <a:rPr lang="en-US" sz="2000" dirty="0" smtClean="0">
                <a:solidFill>
                  <a:schemeClr val="accent2">
                    <a:lumMod val="75000"/>
                  </a:schemeClr>
                </a:solidFill>
                <a:latin typeface="+mn-lt"/>
              </a:rPr>
              <a:t>C</a:t>
            </a:r>
            <a:r>
              <a:rPr lang="en-US" sz="2000" dirty="0" smtClean="0">
                <a:solidFill>
                  <a:schemeClr val="accent2">
                    <a:lumMod val="75000"/>
                  </a:schemeClr>
                </a:solidFill>
                <a:latin typeface="+mn-lt"/>
              </a:rPr>
              <a:t>:/adventure   type </a:t>
            </a:r>
            <a:r>
              <a:rPr lang="en-US" sz="2000" b="1" dirty="0" smtClean="0">
                <a:solidFill>
                  <a:schemeClr val="accent2">
                    <a:lumMod val="75000"/>
                  </a:schemeClr>
                </a:solidFill>
                <a:latin typeface="+mn-lt"/>
              </a:rPr>
              <a:t>examine </a:t>
            </a:r>
            <a:r>
              <a:rPr lang="en-US" sz="2000" b="1" dirty="0" smtClean="0">
                <a:solidFill>
                  <a:schemeClr val="accent2">
                    <a:lumMod val="75000"/>
                  </a:schemeClr>
                </a:solidFill>
                <a:latin typeface="+mn-lt"/>
              </a:rPr>
              <a:t>window</a:t>
            </a:r>
          </a:p>
          <a:p>
            <a:r>
              <a:rPr lang="en-US" sz="2000" dirty="0" smtClean="0">
                <a:solidFill>
                  <a:schemeClr val="accent2">
                    <a:lumMod val="75000"/>
                  </a:schemeClr>
                </a:solidFill>
                <a:latin typeface="+mn-lt"/>
              </a:rPr>
              <a:t>Window </a:t>
            </a:r>
            <a:r>
              <a:rPr lang="en-US" sz="2000" dirty="0" smtClean="0">
                <a:solidFill>
                  <a:schemeClr val="accent2">
                    <a:lumMod val="75000"/>
                  </a:schemeClr>
                </a:solidFill>
                <a:latin typeface="+mn-lt"/>
              </a:rPr>
              <a:t>is slightly </a:t>
            </a:r>
            <a:r>
              <a:rPr lang="en-US" sz="2000" dirty="0" smtClean="0">
                <a:solidFill>
                  <a:schemeClr val="accent2">
                    <a:lumMod val="75000"/>
                  </a:schemeClr>
                </a:solidFill>
                <a:latin typeface="+mn-lt"/>
              </a:rPr>
              <a:t>ajar.</a:t>
            </a:r>
          </a:p>
          <a:p>
            <a:r>
              <a:rPr lang="en-US" sz="2000" dirty="0" smtClean="0">
                <a:solidFill>
                  <a:schemeClr val="accent2">
                    <a:lumMod val="75000"/>
                  </a:schemeClr>
                </a:solidFill>
                <a:latin typeface="+mn-lt"/>
              </a:rPr>
              <a:t>C</a:t>
            </a:r>
            <a:r>
              <a:rPr lang="en-US" sz="2000" dirty="0" smtClean="0">
                <a:solidFill>
                  <a:schemeClr val="accent2">
                    <a:lumMod val="75000"/>
                  </a:schemeClr>
                </a:solidFill>
                <a:latin typeface="+mn-lt"/>
              </a:rPr>
              <a:t>:/adventure  type </a:t>
            </a:r>
            <a:r>
              <a:rPr lang="en-US" sz="2000" b="1" dirty="0" smtClean="0">
                <a:solidFill>
                  <a:schemeClr val="accent2">
                    <a:lumMod val="75000"/>
                  </a:schemeClr>
                </a:solidFill>
                <a:latin typeface="+mn-lt"/>
              </a:rPr>
              <a:t>enter </a:t>
            </a:r>
            <a:r>
              <a:rPr lang="en-US" sz="2000" b="1" dirty="0" smtClean="0">
                <a:solidFill>
                  <a:schemeClr val="accent2">
                    <a:lumMod val="75000"/>
                  </a:schemeClr>
                </a:solidFill>
                <a:latin typeface="+mn-lt"/>
              </a:rPr>
              <a:t>window</a:t>
            </a:r>
          </a:p>
          <a:p>
            <a:r>
              <a:rPr lang="en-US" sz="2000" dirty="0" smtClean="0">
                <a:solidFill>
                  <a:schemeClr val="accent2">
                    <a:lumMod val="75000"/>
                  </a:schemeClr>
                </a:solidFill>
                <a:latin typeface="+mn-lt"/>
              </a:rPr>
              <a:t>You </a:t>
            </a:r>
            <a:r>
              <a:rPr lang="en-US" sz="2000" dirty="0" smtClean="0">
                <a:solidFill>
                  <a:schemeClr val="accent2">
                    <a:lumMod val="75000"/>
                  </a:schemeClr>
                </a:solidFill>
                <a:latin typeface="+mn-lt"/>
              </a:rPr>
              <a:t>are in the white house </a:t>
            </a:r>
          </a:p>
          <a:p>
            <a:pPr>
              <a:buFont typeface="Wingdings" pitchFamily="2" charset="2"/>
              <a:buChar char="Ø"/>
            </a:pPr>
            <a:endParaRPr lang="en-US" sz="1600" b="1" dirty="0" smtClean="0">
              <a:solidFill>
                <a:schemeClr val="accent2">
                  <a:lumMod val="75000"/>
                </a:schemeClr>
              </a:solidFill>
              <a:latin typeface="+mn-lt"/>
            </a:endParaRPr>
          </a:p>
        </p:txBody>
      </p:sp>
      <p:pic>
        <p:nvPicPr>
          <p:cNvPr id="4" name="Picture 2" descr="\\vitamix\USB200gb\Microsoft_Art_Brand_etc\EventsDVD_FY07\Photos_for_PPT\Photo_backgrounds\FY06 Brand - Vista  Business\Windows Vista B FY06 June woman sitting desk laptop arms crossed.png"/>
          <p:cNvPicPr>
            <a:picLocks noChangeAspect="1" noChangeArrowheads="1"/>
          </p:cNvPicPr>
          <p:nvPr/>
        </p:nvPicPr>
        <p:blipFill>
          <a:blip r:embed="rId3"/>
          <a:srcRect r="30415" b="15017"/>
          <a:stretch>
            <a:fillRect/>
          </a:stretch>
        </p:blipFill>
        <p:spPr bwMode="ltGray">
          <a:xfrm>
            <a:off x="4133174" y="1828800"/>
            <a:ext cx="5087026" cy="501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GB" b="1" dirty="0" smtClean="0">
                <a:solidFill>
                  <a:schemeClr val="accent2">
                    <a:lumMod val="75000"/>
                  </a:schemeClr>
                </a:solidFill>
                <a:latin typeface="+mn-lt"/>
              </a:rPr>
              <a:t>Evolution of PC Video Games </a:t>
            </a:r>
            <a:r>
              <a:rPr lang="en-GB" b="1" dirty="0" smtClean="0">
                <a:solidFill>
                  <a:schemeClr val="accent2">
                    <a:lumMod val="75000"/>
                  </a:schemeClr>
                </a:solidFill>
                <a:latin typeface="+mn-lt"/>
              </a:rPr>
              <a:t/>
            </a:r>
            <a:br>
              <a:rPr lang="en-GB" b="1" dirty="0" smtClean="0">
                <a:solidFill>
                  <a:schemeClr val="accent2">
                    <a:lumMod val="75000"/>
                  </a:schemeClr>
                </a:solidFill>
                <a:latin typeface="+mn-lt"/>
              </a:rPr>
            </a:br>
            <a:r>
              <a:rPr lang="en-US" b="1" dirty="0" smtClean="0">
                <a:solidFill>
                  <a:schemeClr val="accent2">
                    <a:lumMod val="75000"/>
                  </a:schemeClr>
                </a:solidFill>
                <a:latin typeface="+mn-lt"/>
              </a:rPr>
              <a:t>Early </a:t>
            </a:r>
            <a:r>
              <a:rPr lang="en-US" b="1" dirty="0" smtClean="0">
                <a:solidFill>
                  <a:schemeClr val="accent2">
                    <a:lumMod val="75000"/>
                  </a:schemeClr>
                </a:solidFill>
                <a:latin typeface="+mn-lt"/>
              </a:rPr>
              <a:t>Years</a:t>
            </a:r>
            <a:r>
              <a:rPr lang="en-US" dirty="0" smtClean="0">
                <a:solidFill>
                  <a:schemeClr val="accent2">
                    <a:lumMod val="75000"/>
                  </a:schemeClr>
                </a:solidFill>
                <a:latin typeface="+mn-lt"/>
              </a:rPr>
              <a:t/>
            </a:r>
            <a:br>
              <a:rPr lang="en-US" dirty="0" smtClean="0">
                <a:solidFill>
                  <a:schemeClr val="accent2">
                    <a:lumMod val="75000"/>
                  </a:schemeClr>
                </a:solidFill>
                <a:latin typeface="+mn-lt"/>
              </a:rPr>
            </a:br>
            <a:endParaRPr lang="en-US" dirty="0">
              <a:solidFill>
                <a:schemeClr val="accent2">
                  <a:lumMod val="75000"/>
                </a:schemeClr>
              </a:solidFill>
              <a:latin typeface="+mn-lt"/>
            </a:endParaRPr>
          </a:p>
        </p:txBody>
      </p:sp>
      <p:sp>
        <p:nvSpPr>
          <p:cNvPr id="11" name="TextBox 10"/>
          <p:cNvSpPr txBox="1"/>
          <p:nvPr/>
        </p:nvSpPr>
        <p:spPr>
          <a:xfrm>
            <a:off x="685800" y="1143000"/>
            <a:ext cx="8305800" cy="5016758"/>
          </a:xfrm>
          <a:prstGeom prst="rect">
            <a:avLst/>
          </a:prstGeom>
          <a:noFill/>
        </p:spPr>
        <p:txBody>
          <a:bodyPr wrap="square" rtlCol="0">
            <a:spAutoFit/>
          </a:bodyPr>
          <a:lstStyle/>
          <a:p>
            <a:pPr>
              <a:buFont typeface="Wingdings" pitchFamily="2" charset="2"/>
              <a:buChar char="Ø"/>
            </a:pPr>
            <a:r>
              <a:rPr lang="en-US" sz="2400" b="1" dirty="0" smtClean="0">
                <a:solidFill>
                  <a:schemeClr val="accent2">
                    <a:lumMod val="75000"/>
                  </a:schemeClr>
                </a:solidFill>
                <a:latin typeface="+mn-lt"/>
              </a:rPr>
              <a:t>Graphic </a:t>
            </a:r>
            <a:r>
              <a:rPr lang="en-US" sz="2400" b="1" dirty="0" smtClean="0">
                <a:solidFill>
                  <a:schemeClr val="accent2">
                    <a:lumMod val="75000"/>
                  </a:schemeClr>
                </a:solidFill>
                <a:latin typeface="+mn-lt"/>
              </a:rPr>
              <a:t>Shooters </a:t>
            </a:r>
            <a:r>
              <a:rPr lang="en-US" sz="2000" dirty="0" smtClean="0">
                <a:solidFill>
                  <a:schemeClr val="accent2">
                    <a:lumMod val="75000"/>
                  </a:schemeClr>
                </a:solidFill>
                <a:latin typeface="+mn-lt"/>
              </a:rPr>
              <a:t>(1986-1992) because that’s all there was (Doom, Duke </a:t>
            </a:r>
            <a:r>
              <a:rPr lang="en-US" sz="2000" dirty="0" err="1" smtClean="0">
                <a:solidFill>
                  <a:schemeClr val="accent2">
                    <a:lumMod val="75000"/>
                  </a:schemeClr>
                </a:solidFill>
                <a:latin typeface="+mn-lt"/>
              </a:rPr>
              <a:t>Nukem</a:t>
            </a:r>
            <a:r>
              <a:rPr lang="en-US" sz="2000" dirty="0" smtClean="0">
                <a:solidFill>
                  <a:schemeClr val="accent2">
                    <a:lumMod val="75000"/>
                  </a:schemeClr>
                </a:solidFill>
                <a:latin typeface="+mn-lt"/>
              </a:rPr>
              <a:t>, Quake</a:t>
            </a:r>
          </a:p>
          <a:p>
            <a:pPr lvl="1">
              <a:buFont typeface="Wingdings" pitchFamily="2" charset="2"/>
              <a:buChar char="Ø"/>
            </a:pPr>
            <a:r>
              <a:rPr lang="en-US" sz="2000" dirty="0" smtClean="0">
                <a:solidFill>
                  <a:schemeClr val="accent2">
                    <a:lumMod val="75000"/>
                  </a:schemeClr>
                </a:solidFill>
                <a:latin typeface="+mn-lt"/>
              </a:rPr>
              <a:t> </a:t>
            </a:r>
            <a:r>
              <a:rPr lang="en-US" sz="2000" dirty="0" smtClean="0">
                <a:solidFill>
                  <a:schemeClr val="accent2">
                    <a:lumMod val="75000"/>
                  </a:schemeClr>
                </a:solidFill>
                <a:latin typeface="+mn-lt"/>
              </a:rPr>
              <a:t>Finally </a:t>
            </a:r>
            <a:r>
              <a:rPr lang="en-US" sz="2000" dirty="0" smtClean="0">
                <a:solidFill>
                  <a:schemeClr val="accent2">
                    <a:lumMod val="75000"/>
                  </a:schemeClr>
                </a:solidFill>
                <a:latin typeface="+mn-lt"/>
              </a:rPr>
              <a:t>girls are able to save the world and kick ass too</a:t>
            </a:r>
          </a:p>
          <a:p>
            <a:pPr lvl="1">
              <a:buFont typeface="Wingdings" pitchFamily="2" charset="2"/>
              <a:buChar char="Ø"/>
            </a:pPr>
            <a:r>
              <a:rPr lang="en-US" sz="2000" dirty="0" smtClean="0">
                <a:solidFill>
                  <a:schemeClr val="accent2">
                    <a:lumMod val="75000"/>
                  </a:schemeClr>
                </a:solidFill>
                <a:latin typeface="+mn-lt"/>
              </a:rPr>
              <a:t> </a:t>
            </a:r>
            <a:r>
              <a:rPr lang="en-US" sz="2000" dirty="0" smtClean="0">
                <a:solidFill>
                  <a:schemeClr val="accent2">
                    <a:lumMod val="75000"/>
                  </a:schemeClr>
                </a:solidFill>
                <a:latin typeface="+mn-lt"/>
              </a:rPr>
              <a:t>Male </a:t>
            </a:r>
            <a:r>
              <a:rPr lang="en-US" sz="2000" dirty="0" smtClean="0">
                <a:solidFill>
                  <a:schemeClr val="accent2">
                    <a:lumMod val="75000"/>
                  </a:schemeClr>
                </a:solidFill>
                <a:latin typeface="+mn-lt"/>
              </a:rPr>
              <a:t>characters in first person (visually a male hand holding the guns, grenades, or fist)</a:t>
            </a:r>
          </a:p>
          <a:p>
            <a:pPr>
              <a:buFont typeface="Wingdings" pitchFamily="2" charset="2"/>
              <a:buChar char="Ø"/>
            </a:pPr>
            <a:endParaRPr lang="en-US" sz="2400" b="1" dirty="0" smtClean="0">
              <a:solidFill>
                <a:schemeClr val="accent2">
                  <a:lumMod val="75000"/>
                </a:schemeClr>
              </a:solidFill>
              <a:latin typeface="+mn-lt"/>
            </a:endParaRPr>
          </a:p>
          <a:p>
            <a:pPr>
              <a:buFont typeface="Wingdings" pitchFamily="2" charset="2"/>
              <a:buChar char="Ø"/>
            </a:pPr>
            <a:r>
              <a:rPr lang="en-US" sz="2400" b="1" dirty="0" smtClean="0">
                <a:solidFill>
                  <a:schemeClr val="accent2">
                    <a:lumMod val="75000"/>
                  </a:schemeClr>
                </a:solidFill>
                <a:latin typeface="+mn-lt"/>
              </a:rPr>
              <a:t>Video </a:t>
            </a:r>
            <a:r>
              <a:rPr lang="en-US" sz="2400" b="1" dirty="0" smtClean="0">
                <a:solidFill>
                  <a:schemeClr val="accent2">
                    <a:lumMod val="75000"/>
                  </a:schemeClr>
                </a:solidFill>
                <a:latin typeface="+mn-lt"/>
              </a:rPr>
              <a:t>Gaming </a:t>
            </a:r>
            <a:r>
              <a:rPr lang="en-US" sz="2400" b="1" dirty="0" smtClean="0">
                <a:solidFill>
                  <a:schemeClr val="accent2">
                    <a:lumMod val="75000"/>
                  </a:schemeClr>
                </a:solidFill>
                <a:latin typeface="+mn-lt"/>
              </a:rPr>
              <a:t>Consoles: </a:t>
            </a:r>
            <a:r>
              <a:rPr lang="en-US" sz="2000" dirty="0" smtClean="0">
                <a:solidFill>
                  <a:schemeClr val="accent2">
                    <a:lumMod val="75000"/>
                  </a:schemeClr>
                </a:solidFill>
                <a:latin typeface="+mn-lt"/>
              </a:rPr>
              <a:t>(1987-1995)</a:t>
            </a:r>
          </a:p>
          <a:p>
            <a:pPr lvl="1">
              <a:buFont typeface="Wingdings" pitchFamily="2" charset="2"/>
              <a:buChar char="Ø"/>
            </a:pPr>
            <a:r>
              <a:rPr lang="en-US" sz="2000" dirty="0" smtClean="0">
                <a:solidFill>
                  <a:schemeClr val="accent2">
                    <a:lumMod val="75000"/>
                  </a:schemeClr>
                </a:solidFill>
                <a:latin typeface="+mn-lt"/>
              </a:rPr>
              <a:t> </a:t>
            </a:r>
            <a:r>
              <a:rPr lang="en-US" sz="2000" dirty="0" smtClean="0">
                <a:solidFill>
                  <a:schemeClr val="accent2">
                    <a:lumMod val="75000"/>
                  </a:schemeClr>
                </a:solidFill>
                <a:latin typeface="+mn-lt"/>
              </a:rPr>
              <a:t>Sega Genesis Sonic the Hedgehog, Nintendo 16bit Mario Brothers, Zelda – The Adventures of Link (a boy saving a princess)</a:t>
            </a:r>
          </a:p>
          <a:p>
            <a:pPr>
              <a:buFont typeface="Wingdings" pitchFamily="2" charset="2"/>
              <a:buChar char="Ø"/>
            </a:pPr>
            <a:endParaRPr lang="en-US" sz="2400" b="1" dirty="0" smtClean="0">
              <a:solidFill>
                <a:schemeClr val="accent2">
                  <a:lumMod val="75000"/>
                </a:schemeClr>
              </a:solidFill>
              <a:latin typeface="+mn-lt"/>
            </a:endParaRPr>
          </a:p>
          <a:p>
            <a:pPr>
              <a:buFont typeface="Wingdings" pitchFamily="2" charset="2"/>
              <a:buChar char="Ø"/>
            </a:pPr>
            <a:r>
              <a:rPr lang="en-US" sz="2400" b="1" dirty="0" smtClean="0">
                <a:solidFill>
                  <a:schemeClr val="accent2">
                    <a:lumMod val="75000"/>
                  </a:schemeClr>
                </a:solidFill>
                <a:latin typeface="+mn-lt"/>
              </a:rPr>
              <a:t>Lara Croft:  Tomb </a:t>
            </a:r>
            <a:r>
              <a:rPr lang="en-US" sz="2400" b="1" dirty="0" smtClean="0">
                <a:solidFill>
                  <a:schemeClr val="accent2">
                    <a:lumMod val="75000"/>
                  </a:schemeClr>
                </a:solidFill>
                <a:latin typeface="+mn-lt"/>
              </a:rPr>
              <a:t>Raider</a:t>
            </a:r>
            <a:r>
              <a:rPr lang="en-US" sz="2000" b="1" dirty="0" smtClean="0">
                <a:solidFill>
                  <a:schemeClr val="accent2">
                    <a:lumMod val="75000"/>
                  </a:schemeClr>
                </a:solidFill>
                <a:latin typeface="+mn-lt"/>
              </a:rPr>
              <a:t> (</a:t>
            </a:r>
            <a:r>
              <a:rPr lang="en-US" sz="2000" dirty="0" smtClean="0">
                <a:solidFill>
                  <a:schemeClr val="accent2">
                    <a:lumMod val="75000"/>
                  </a:schemeClr>
                </a:solidFill>
                <a:latin typeface="+mn-lt"/>
              </a:rPr>
              <a:t>1994 ? </a:t>
            </a:r>
            <a:r>
              <a:rPr lang="en-US" sz="2000" dirty="0" smtClean="0">
                <a:solidFill>
                  <a:schemeClr val="accent2">
                    <a:lumMod val="75000"/>
                  </a:schemeClr>
                </a:solidFill>
                <a:latin typeface="+mn-lt"/>
              </a:rPr>
              <a:t>) – </a:t>
            </a:r>
            <a:r>
              <a:rPr lang="en-US" sz="2000" dirty="0" smtClean="0">
                <a:solidFill>
                  <a:schemeClr val="accent2">
                    <a:lumMod val="75000"/>
                  </a:schemeClr>
                </a:solidFill>
                <a:latin typeface="+mn-lt"/>
              </a:rPr>
              <a:t>first girl shooter game/adventure game</a:t>
            </a:r>
          </a:p>
          <a:p>
            <a:pPr lvl="1">
              <a:buFont typeface="Wingdings" pitchFamily="2" charset="2"/>
              <a:buChar char="Ø"/>
            </a:pPr>
            <a:r>
              <a:rPr lang="en-US" sz="2000" dirty="0" smtClean="0">
                <a:solidFill>
                  <a:schemeClr val="accent2">
                    <a:lumMod val="75000"/>
                  </a:schemeClr>
                </a:solidFill>
                <a:latin typeface="+mn-lt"/>
              </a:rPr>
              <a:t> Targeted for men who needed a cyber girlfriend</a:t>
            </a:r>
            <a:r>
              <a:rPr lang="en-US" sz="2000" dirty="0" smtClean="0">
                <a:solidFill>
                  <a:schemeClr val="accent2">
                    <a:lumMod val="75000"/>
                  </a:schemeClr>
                </a:solidFill>
                <a:latin typeface="+mn-lt"/>
              </a:rPr>
              <a:t>.</a:t>
            </a:r>
          </a:p>
          <a:p>
            <a:pPr lvl="1">
              <a:buFont typeface="Wingdings" pitchFamily="2" charset="2"/>
              <a:buChar char="Ø"/>
            </a:pPr>
            <a:r>
              <a:rPr lang="en-US" sz="2000" dirty="0" smtClean="0">
                <a:solidFill>
                  <a:schemeClr val="accent2">
                    <a:lumMod val="75000"/>
                  </a:schemeClr>
                </a:solidFill>
                <a:latin typeface="+mn-lt"/>
              </a:rPr>
              <a:t>  </a:t>
            </a:r>
            <a:r>
              <a:rPr lang="en-US" sz="2000" dirty="0" smtClean="0">
                <a:solidFill>
                  <a:schemeClr val="accent2">
                    <a:lumMod val="75000"/>
                  </a:schemeClr>
                </a:solidFill>
                <a:latin typeface="+mn-lt"/>
              </a:rPr>
              <a:t>Not made by girls because no girl looks like that until Angelina Jolie 10 years later</a:t>
            </a:r>
          </a:p>
        </p:txBody>
      </p:sp>
      <p:pic>
        <p:nvPicPr>
          <p:cNvPr id="4" name="Picture 2" descr="\\vitamix\USB200gb\Microsoft_Art_Brand_etc\EventsDVD_FY07\Photos_for_PPT\Photo_backgrounds\FY06 Brand - Vista  Business\Windows Vista B FY06 June woman sitting desk laptop arms crossed.png"/>
          <p:cNvPicPr>
            <a:picLocks noChangeAspect="1" noChangeArrowheads="1"/>
          </p:cNvPicPr>
          <p:nvPr/>
        </p:nvPicPr>
        <p:blipFill>
          <a:blip r:embed="rId3"/>
          <a:srcRect r="30415" b="15017"/>
          <a:stretch>
            <a:fillRect/>
          </a:stretch>
        </p:blipFill>
        <p:spPr bwMode="ltGray">
          <a:xfrm>
            <a:off x="4133174" y="1828800"/>
            <a:ext cx="5087026" cy="501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S_AS001_TechTrends_PPT_Ma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S">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S">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S">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MS_AS001_TechTrends_PPT_Man</Template>
  <TotalTime>0</TotalTime>
  <Words>2424</Words>
  <Application>Microsoft Office PowerPoint</Application>
  <PresentationFormat>On-screen Show (4:3)</PresentationFormat>
  <Paragraphs>298</Paragraphs>
  <Slides>30</Slides>
  <Notes>24</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MS_AS001_TechTrends_PPT_Man</vt:lpstr>
      <vt:lpstr>Office Theme</vt:lpstr>
      <vt:lpstr>Office Theme</vt:lpstr>
      <vt:lpstr>Technology in schools Why do girls get turned off?     </vt:lpstr>
      <vt:lpstr>Slide 2</vt:lpstr>
      <vt:lpstr>What does this number mean to Microsoft?</vt:lpstr>
      <vt:lpstr>Why So Many Openings?</vt:lpstr>
      <vt:lpstr>Different beginnings...</vt:lpstr>
      <vt:lpstr>Girls play Games</vt:lpstr>
      <vt:lpstr>Barriers in the early years</vt:lpstr>
      <vt:lpstr>Evolution of PC Video Games  Early Years </vt:lpstr>
      <vt:lpstr>Evolution of PC Video Games  Early Years </vt:lpstr>
      <vt:lpstr>Evolution of PC Video Games –  PC vs. Console</vt:lpstr>
      <vt:lpstr>Evolution of PC Video Games  Game Play</vt:lpstr>
      <vt:lpstr>The problem with the Gaming industry</vt:lpstr>
      <vt:lpstr>Technology Trends </vt:lpstr>
      <vt:lpstr>“Other women are more likely to see me as 'geeky' because I work in technology” </vt:lpstr>
      <vt:lpstr>Women in Games?</vt:lpstr>
      <vt:lpstr>Lisa Bidder</vt:lpstr>
      <vt:lpstr>Anatomy of a Girl Gamer  </vt:lpstr>
      <vt:lpstr>Anatomy of a Girl Gamer  </vt:lpstr>
      <vt:lpstr>Slide 19</vt:lpstr>
      <vt:lpstr>Situation </vt:lpstr>
      <vt:lpstr>Goal</vt:lpstr>
      <vt:lpstr>Success?</vt:lpstr>
      <vt:lpstr>Learnings </vt:lpstr>
      <vt:lpstr>Beyond Games  – Feminine Thought Needed</vt:lpstr>
      <vt:lpstr>How you can help Become a Technology Ambassador </vt:lpstr>
      <vt:lpstr>Slide 26</vt:lpstr>
      <vt:lpstr>Slide 27</vt:lpstr>
      <vt:lpstr>DreamSpark</vt:lpstr>
      <vt:lpstr>Agenda</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2008-09-07T04:25:20Z</dcterms:created>
  <dcterms:modified xsi:type="dcterms:W3CDTF">2008-09-11T07:52:32Z</dcterms:modified>
</cp:coreProperties>
</file>